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3" r:id="rId7"/>
    <p:sldId id="261" r:id="rId8"/>
    <p:sldId id="260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66" d="100"/>
          <a:sy n="66" d="100"/>
        </p:scale>
        <p:origin x="-114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87B96D-AA70-4CA0-9B1C-1515206FBDF6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de-DE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1B9381-B17B-4ABF-8C0D-101FA698A8A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smtClean="0">
              <a:solidFill>
                <a:srgbClr val="FF0000"/>
              </a:solidFill>
            </a:endParaRPr>
          </a:p>
        </p:txBody>
      </p:sp>
      <p:sp>
        <p:nvSpPr>
          <p:cNvPr id="1536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A6BBC0-F544-4EDD-A2ED-B7ACBE2F78D5}" type="slidenum">
              <a:rPr 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de-DE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B26C9-DE17-4D31-8AF6-3D761C4E65ED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B5E0-C0F8-4025-AB20-970361A89D3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F4A3-299F-4F87-BB14-0CB9A678C87D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08F2F-1F9B-4D49-B095-33190DF6D4D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AB340-16F1-434B-ACF9-A9DE1E4AB3A2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49069-B9C6-4983-A410-9BDF2B0BDCA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8A98B-0051-4F9E-9AED-1CC2456F231A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A5C2D-33A6-4B61-932D-FDC585BD6EB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4DA8-EBBA-4667-8E3A-F6A826FA535C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73E9-ACBB-448E-97E0-4D43ED79582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02A3-BBFC-4E2E-8834-5AABC70D19EA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832B-60A6-460B-A188-7335EF0CB1C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66B21-962D-4C69-9801-918DA30EAE11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94D4-1723-489D-B4AE-C161960D110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96202-444F-45D8-8B2A-E288DC701EAA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6B9C-F5E1-41F5-A3D0-494E9ADD9D1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54D4-0532-4BB8-85EB-1F22B8F8EBA0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03EDB-C5E4-4B55-90F9-E4DAEEA2A5E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992B1-BFA8-4A35-A382-78E2F1ACE415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6136-BFF0-4BFB-A04B-CC1BFD5780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de-DE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55261-7CBF-4762-BFF7-8AD2F9F8B10F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8E545-8291-407B-8DEF-34BDC78A378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de-DE" smtClean="0"/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de-DE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0F8863-001F-4E95-BD85-EE4246C33CCA}" type="datetimeFigureOut">
              <a:rPr lang="de-DE"/>
              <a:pPr>
                <a:defRPr/>
              </a:pPr>
              <a:t>27.06.2007</a:t>
            </a:fld>
            <a:endParaRPr lang="de-DE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86711C-37E2-47F1-BD22-D6CDB86F2E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2071688" y="3000375"/>
            <a:ext cx="30003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Yavuz</a:t>
            </a:r>
            <a:r>
              <a:rPr lang="de-DE" sz="4000" dirty="0">
                <a:latin typeface="Candara" pitchFamily="34" charset="0"/>
                <a:cs typeface="Arial" pitchFamily="34" charset="0"/>
              </a:rPr>
              <a:t> </a:t>
            </a:r>
            <a:r>
              <a:rPr lang="de-DE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rial" pitchFamily="34" charset="0"/>
              </a:rPr>
              <a:t>Demir</a:t>
            </a:r>
            <a:endParaRPr lang="de-D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cs typeface="Arial" pitchFamily="34" charset="0"/>
            </a:endParaRPr>
          </a:p>
        </p:txBody>
      </p:sp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63" y="3143250"/>
            <a:ext cx="28575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8" name="27 Düz Bağlayıcı"/>
          <p:cNvCxnSpPr/>
          <p:nvPr/>
        </p:nvCxnSpPr>
        <p:spPr>
          <a:xfrm rot="5400000">
            <a:off x="2678906" y="3321844"/>
            <a:ext cx="52165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Düz Bağlayıcı"/>
          <p:cNvCxnSpPr/>
          <p:nvPr/>
        </p:nvCxnSpPr>
        <p:spPr>
          <a:xfrm>
            <a:off x="357188" y="2357438"/>
            <a:ext cx="8358187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1" name="31 Metin kutusu"/>
          <p:cNvSpPr txBox="1">
            <a:spLocks noChangeArrowheads="1"/>
          </p:cNvSpPr>
          <p:nvPr/>
        </p:nvSpPr>
        <p:spPr bwMode="auto">
          <a:xfrm>
            <a:off x="2938463" y="1152525"/>
            <a:ext cx="25003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7200">
                <a:latin typeface="Candara" pitchFamily="34" charset="0"/>
                <a:cs typeface="Arial" charset="0"/>
              </a:rPr>
              <a:t>TL431</a:t>
            </a:r>
          </a:p>
        </p:txBody>
      </p:sp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363033">
            <a:off x="494506" y="4063207"/>
            <a:ext cx="2014537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Unterschied zw. TL431 und Z-Diode</a:t>
            </a:r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4000500" cy="4757738"/>
          </a:xfrm>
        </p:spPr>
        <p:txBody>
          <a:bodyPr/>
          <a:lstStyle/>
          <a:p>
            <a:r>
              <a:rPr lang="de-DE" smtClean="0"/>
              <a:t>Abhängig vom Strom ist der TL431  mind. 20 Faktor besser als die Z-Diode (rz)</a:t>
            </a:r>
          </a:p>
          <a:p>
            <a:r>
              <a:rPr lang="de-DE" smtClean="0"/>
              <a:t>Bei der Temperatur-Abhängigkeit ist er auch etwa um den Faktor 20 besser als die Z-Diode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5" y="1571625"/>
            <a:ext cx="4929188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smtClean="0"/>
              <a:t>Beschaltung des Anschlusses Ref mit </a:t>
            </a:r>
            <a:br>
              <a:rPr lang="de-DE" sz="4000" smtClean="0"/>
            </a:br>
            <a:r>
              <a:rPr lang="de-DE" sz="4000" smtClean="0"/>
              <a:t>2 Widerständen</a:t>
            </a:r>
          </a:p>
        </p:txBody>
      </p:sp>
      <p:sp>
        <p:nvSpPr>
          <p:cNvPr id="25602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de-DE" smtClean="0"/>
          </a:p>
        </p:txBody>
      </p:sp>
      <p:pic>
        <p:nvPicPr>
          <p:cNvPr id="25603" name="Picture 2" descr="C:\Dokumente und Einstellungen\yavuz\Desktop\Unbenan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500188"/>
            <a:ext cx="842962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smtClean="0"/>
              <a:t>Beschaltung des Anschlusses Ref mit </a:t>
            </a:r>
            <a:br>
              <a:rPr lang="de-DE" sz="4000" smtClean="0"/>
            </a:br>
            <a:r>
              <a:rPr lang="de-DE" sz="4000" smtClean="0"/>
              <a:t>2 Widerständen</a:t>
            </a:r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  <a:p>
            <a:endParaRPr lang="de-DE" smtClean="0"/>
          </a:p>
          <a:p>
            <a:r>
              <a:rPr lang="de-DE" smtClean="0"/>
              <a:t>Ist wie eine einstellbare Z-Diode</a:t>
            </a:r>
          </a:p>
          <a:p>
            <a:endParaRPr lang="de-DE" smtClean="0"/>
          </a:p>
          <a:p>
            <a:r>
              <a:rPr lang="de-DE" smtClean="0"/>
              <a:t>Ua = Uz = Variable = Uref   .                     </a:t>
            </a:r>
          </a:p>
          <a:p>
            <a:endParaRPr lang="de-DE" smtClean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3860800"/>
            <a:ext cx="2786063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>
                <a:solidFill>
                  <a:schemeClr val="tx2"/>
                </a:solidFill>
              </a:rPr>
              <a:t>Gliederung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de-DE" smtClean="0"/>
              <a:t>Eigenschaften der TL431</a:t>
            </a:r>
          </a:p>
          <a:p>
            <a:r>
              <a:rPr lang="de-DE" smtClean="0"/>
              <a:t>Ersatzschaltbild</a:t>
            </a:r>
          </a:p>
          <a:p>
            <a:r>
              <a:rPr lang="de-DE" smtClean="0"/>
              <a:t>Wie es aussieht wenn man es als Z-Diode benutzt</a:t>
            </a:r>
          </a:p>
          <a:p>
            <a:r>
              <a:rPr lang="de-DE" smtClean="0"/>
              <a:t>Unterschied zwischen TL431 und Z-Diode</a:t>
            </a:r>
          </a:p>
          <a:p>
            <a:r>
              <a:rPr lang="de-DE" smtClean="0"/>
              <a:t>Wie es aussieht wenn man es mit Widerständen beschaltet.</a:t>
            </a:r>
          </a:p>
          <a:p>
            <a:pPr>
              <a:buFont typeface="Arial" charset="0"/>
              <a:buNone/>
            </a:pPr>
            <a:endParaRPr lang="de-D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TL431</a:t>
            </a:r>
          </a:p>
        </p:txBody>
      </p:sp>
      <p:pic>
        <p:nvPicPr>
          <p:cNvPr id="17410" name="3 İçerik Yer Tutucusu" descr="tl43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82600" y="1928813"/>
            <a:ext cx="8202613" cy="38576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Eigenschaften</a:t>
            </a:r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Einstellbar</a:t>
            </a:r>
          </a:p>
          <a:p>
            <a:r>
              <a:rPr lang="de-DE" smtClean="0"/>
              <a:t>Besser als jede Z-Diode</a:t>
            </a:r>
          </a:p>
          <a:p>
            <a:r>
              <a:rPr lang="de-DE" smtClean="0"/>
              <a:t>Billig</a:t>
            </a:r>
          </a:p>
          <a:p>
            <a:r>
              <a:rPr lang="de-DE" smtClean="0"/>
              <a:t>Verbraucht wenig Strom</a:t>
            </a:r>
          </a:p>
          <a:p>
            <a:r>
              <a:rPr lang="de-DE" smtClean="0"/>
              <a:t>Kann man als einstellbare Z-Diode und als Regelverstärker benutzen.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900" dirty="0" smtClean="0"/>
              <a:t>Ersatzschaltbild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19458" name="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813"/>
            <a:ext cx="885825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Ersatzschaltbild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Wie das Ersatzschaltbild zeigt, kann man den TL431 als Regelverstärker  benutzen. </a:t>
            </a:r>
          </a:p>
          <a:p>
            <a:endParaRPr lang="de-DE" smtClean="0"/>
          </a:p>
          <a:p>
            <a:pPr marL="342900" lvl="1" indent="-342900">
              <a:buFont typeface="Arial" charset="0"/>
              <a:buChar char="•"/>
            </a:pPr>
            <a:r>
              <a:rPr lang="de-DE" sz="3200" smtClean="0"/>
              <a:t>Man kann  das Element mit 2 Widerständen beschalten und erhält eine einstellbare Z-Diode im Bereich von 2,5V bis 36 V.</a:t>
            </a:r>
            <a:endParaRPr lang="de-DE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Anwendungen für den TL431</a:t>
            </a:r>
          </a:p>
        </p:txBody>
      </p:sp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mtClean="0"/>
              <a:t>Direkte Verbindung von K nach Uref</a:t>
            </a:r>
          </a:p>
          <a:p>
            <a:pPr>
              <a:buFont typeface="Arial" charset="0"/>
              <a:buNone/>
            </a:pPr>
            <a:endParaRPr lang="de-DE" smtClean="0"/>
          </a:p>
          <a:p>
            <a:r>
              <a:rPr lang="de-DE" smtClean="0"/>
              <a:t>Beschaltung des Anschlusses Ref mit </a:t>
            </a:r>
            <a:br>
              <a:rPr lang="de-DE" smtClean="0"/>
            </a:br>
            <a:r>
              <a:rPr lang="de-DE" smtClean="0"/>
              <a:t>2 Widerständen</a:t>
            </a:r>
          </a:p>
          <a:p>
            <a:endParaRPr lang="de-DE" smtClean="0"/>
          </a:p>
          <a:p>
            <a:r>
              <a:rPr lang="de-DE" smtClean="0"/>
              <a:t>Beschaltung mit 3 Widerständen als Regelverstärker</a:t>
            </a:r>
          </a:p>
          <a:p>
            <a:endParaRPr lang="de-DE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Direkte Verbindung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187450" y="1844675"/>
            <a:ext cx="3241675" cy="4032250"/>
            <a:chOff x="2529" y="5192"/>
            <a:chExt cx="2624" cy="3226"/>
          </a:xfrm>
        </p:grpSpPr>
        <p:grpSp>
          <p:nvGrpSpPr>
            <p:cNvPr id="22533" name="Group 5"/>
            <p:cNvGrpSpPr>
              <a:grpSpLocks noChangeAspect="1"/>
            </p:cNvGrpSpPr>
            <p:nvPr/>
          </p:nvGrpSpPr>
          <p:grpSpPr bwMode="auto">
            <a:xfrm>
              <a:off x="4146" y="6279"/>
              <a:ext cx="846" cy="854"/>
              <a:chOff x="5015" y="4816"/>
              <a:chExt cx="424" cy="424"/>
            </a:xfrm>
          </p:grpSpPr>
          <p:sp>
            <p:nvSpPr>
              <p:cNvPr id="22534" name="Line 6"/>
              <p:cNvSpPr>
                <a:spLocks noChangeAspect="1" noChangeShapeType="1"/>
              </p:cNvSpPr>
              <p:nvPr/>
            </p:nvSpPr>
            <p:spPr bwMode="auto">
              <a:xfrm>
                <a:off x="5015" y="4816"/>
                <a:ext cx="1" cy="423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35" name="Line 7"/>
              <p:cNvSpPr>
                <a:spLocks noChangeAspect="1" noChangeShapeType="1"/>
              </p:cNvSpPr>
              <p:nvPr/>
            </p:nvSpPr>
            <p:spPr bwMode="auto">
              <a:xfrm>
                <a:off x="5016" y="4816"/>
                <a:ext cx="423" cy="21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36" name="Line 8"/>
              <p:cNvSpPr>
                <a:spLocks noChangeAspect="1" noChangeShapeType="1"/>
              </p:cNvSpPr>
              <p:nvPr/>
            </p:nvSpPr>
            <p:spPr bwMode="auto">
              <a:xfrm flipV="1">
                <a:off x="5016" y="5026"/>
                <a:ext cx="422" cy="21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2537" name="Line 9"/>
            <p:cNvSpPr>
              <a:spLocks noChangeAspect="1" noChangeShapeType="1"/>
            </p:cNvSpPr>
            <p:nvPr/>
          </p:nvSpPr>
          <p:spPr bwMode="auto">
            <a:xfrm rot="-5400000">
              <a:off x="5069" y="6620"/>
              <a:ext cx="2" cy="16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38" name="Line 10"/>
            <p:cNvSpPr>
              <a:spLocks noChangeAspect="1" noChangeShapeType="1"/>
            </p:cNvSpPr>
            <p:nvPr/>
          </p:nvSpPr>
          <p:spPr bwMode="auto">
            <a:xfrm>
              <a:off x="4230" y="6499"/>
              <a:ext cx="130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2539" name="Group 11"/>
            <p:cNvGrpSpPr>
              <a:grpSpLocks noChangeAspect="1"/>
            </p:cNvGrpSpPr>
            <p:nvPr/>
          </p:nvGrpSpPr>
          <p:grpSpPr bwMode="auto">
            <a:xfrm>
              <a:off x="4230" y="6851"/>
              <a:ext cx="124" cy="127"/>
              <a:chOff x="5032" y="5109"/>
              <a:chExt cx="63" cy="63"/>
            </a:xfrm>
          </p:grpSpPr>
          <p:sp>
            <p:nvSpPr>
              <p:cNvPr id="22540" name="Line 12"/>
              <p:cNvSpPr>
                <a:spLocks noChangeAspect="1" noChangeShapeType="1"/>
              </p:cNvSpPr>
              <p:nvPr/>
            </p:nvSpPr>
            <p:spPr bwMode="auto">
              <a:xfrm>
                <a:off x="5032" y="5139"/>
                <a:ext cx="63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41" name="Line 13"/>
              <p:cNvSpPr>
                <a:spLocks noChangeAspect="1" noChangeShapeType="1"/>
              </p:cNvSpPr>
              <p:nvPr/>
            </p:nvSpPr>
            <p:spPr bwMode="auto">
              <a:xfrm rot="-5400000">
                <a:off x="5032" y="5140"/>
                <a:ext cx="63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2542" name="Line 14"/>
            <p:cNvSpPr>
              <a:spLocks noChangeAspect="1" noChangeShapeType="1"/>
            </p:cNvSpPr>
            <p:nvPr/>
          </p:nvSpPr>
          <p:spPr bwMode="auto">
            <a:xfrm flipH="1">
              <a:off x="3133" y="6506"/>
              <a:ext cx="1011" cy="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3" name="Line 15"/>
            <p:cNvSpPr>
              <a:spLocks noChangeAspect="1" noChangeShapeType="1"/>
            </p:cNvSpPr>
            <p:nvPr/>
          </p:nvSpPr>
          <p:spPr bwMode="auto">
            <a:xfrm flipH="1">
              <a:off x="3941" y="6914"/>
              <a:ext cx="205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>
              <a:off x="4497" y="6295"/>
              <a:ext cx="6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5" name="Line 17"/>
            <p:cNvSpPr>
              <a:spLocks noChangeShapeType="1"/>
            </p:cNvSpPr>
            <p:nvPr/>
          </p:nvSpPr>
          <p:spPr bwMode="auto">
            <a:xfrm rot="-5400000">
              <a:off x="4224" y="7322"/>
              <a:ext cx="2" cy="56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6" name="Line 18"/>
            <p:cNvSpPr>
              <a:spLocks noChangeShapeType="1"/>
            </p:cNvSpPr>
            <p:nvPr/>
          </p:nvSpPr>
          <p:spPr bwMode="auto">
            <a:xfrm>
              <a:off x="5151" y="6299"/>
              <a:ext cx="2" cy="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>
              <a:off x="4485" y="6267"/>
              <a:ext cx="59" cy="5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4487" y="7576"/>
              <a:ext cx="55" cy="5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2549" name="Group 21"/>
            <p:cNvGrpSpPr>
              <a:grpSpLocks/>
            </p:cNvGrpSpPr>
            <p:nvPr/>
          </p:nvGrpSpPr>
          <p:grpSpPr bwMode="auto">
            <a:xfrm>
              <a:off x="3103" y="6918"/>
              <a:ext cx="1006" cy="680"/>
              <a:chOff x="4604" y="5358"/>
              <a:chExt cx="1006" cy="680"/>
            </a:xfrm>
          </p:grpSpPr>
          <p:sp>
            <p:nvSpPr>
              <p:cNvPr id="22550" name="Oval 22"/>
              <p:cNvSpPr>
                <a:spLocks noChangeArrowheads="1"/>
              </p:cNvSpPr>
              <p:nvPr/>
            </p:nvSpPr>
            <p:spPr bwMode="auto">
              <a:xfrm flipH="1">
                <a:off x="5270" y="5528"/>
                <a:ext cx="340" cy="340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51" name="Line 23"/>
              <p:cNvSpPr>
                <a:spLocks noChangeShapeType="1"/>
              </p:cNvSpPr>
              <p:nvPr/>
            </p:nvSpPr>
            <p:spPr bwMode="auto">
              <a:xfrm>
                <a:off x="5440" y="5358"/>
                <a:ext cx="0" cy="68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52" name="Line 24"/>
              <p:cNvSpPr>
                <a:spLocks noChangeShapeType="1"/>
              </p:cNvSpPr>
              <p:nvPr/>
            </p:nvSpPr>
            <p:spPr bwMode="auto">
              <a:xfrm flipH="1">
                <a:off x="5193" y="5418"/>
                <a:ext cx="1" cy="61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 type="none" w="sm" len="lg"/>
                <a:tailEnd type="triangle" w="sm" len="med"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53" name="Text Box 25"/>
              <p:cNvSpPr txBox="1">
                <a:spLocks noChangeArrowheads="1"/>
              </p:cNvSpPr>
              <p:nvPr/>
            </p:nvSpPr>
            <p:spPr bwMode="auto">
              <a:xfrm>
                <a:off x="4604" y="5475"/>
                <a:ext cx="498" cy="50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de-DE" sz="1200"/>
                  <a:t>U</a:t>
                </a:r>
                <a:r>
                  <a:rPr lang="de-DE" sz="1200" baseline="-25000"/>
                  <a:t>REF</a:t>
                </a:r>
              </a:p>
              <a:p>
                <a:r>
                  <a:rPr lang="de-DE" sz="900"/>
                  <a:t>(2,5V)</a:t>
                </a:r>
                <a:endParaRPr lang="de-DE"/>
              </a:p>
            </p:txBody>
          </p:sp>
        </p:grpSp>
        <p:sp>
          <p:nvSpPr>
            <p:cNvPr id="22554" name="Line 26"/>
            <p:cNvSpPr>
              <a:spLocks noChangeShapeType="1"/>
            </p:cNvSpPr>
            <p:nvPr/>
          </p:nvSpPr>
          <p:spPr bwMode="auto">
            <a:xfrm rot="5400000">
              <a:off x="3887" y="7569"/>
              <a:ext cx="1255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 rot="5400000">
              <a:off x="3878" y="5828"/>
              <a:ext cx="1273" cy="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4443" y="819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4754" y="5799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K</a:t>
              </a:r>
              <a:endParaRPr lang="de-DE"/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4719" y="8150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A</a:t>
              </a:r>
              <a:endParaRPr lang="de-DE"/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2529" y="6380"/>
              <a:ext cx="37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Ref</a:t>
              </a:r>
              <a:endParaRPr lang="de-DE"/>
            </a:p>
          </p:txBody>
        </p:sp>
        <p:sp>
          <p:nvSpPr>
            <p:cNvPr id="22560" name="Text Box 32"/>
            <p:cNvSpPr txBox="1">
              <a:spLocks noChangeArrowheads="1"/>
            </p:cNvSpPr>
            <p:nvPr/>
          </p:nvSpPr>
          <p:spPr bwMode="auto">
            <a:xfrm>
              <a:off x="4724" y="5369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R</a:t>
              </a:r>
              <a:r>
                <a:rPr lang="de-DE" sz="1200" baseline="-25000"/>
                <a:t>V</a:t>
              </a:r>
              <a:endParaRPr lang="de-DE"/>
            </a:p>
          </p:txBody>
        </p:sp>
        <p:sp>
          <p:nvSpPr>
            <p:cNvPr id="22561" name="Rectangle 33"/>
            <p:cNvSpPr>
              <a:spLocks noChangeArrowheads="1"/>
            </p:cNvSpPr>
            <p:nvPr/>
          </p:nvSpPr>
          <p:spPr bwMode="auto">
            <a:xfrm rot="10800000" flipH="1">
              <a:off x="4469" y="5415"/>
              <a:ext cx="108" cy="34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H="1">
              <a:off x="3060" y="5943"/>
              <a:ext cx="144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3060" y="5940"/>
              <a:ext cx="0" cy="58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auto">
            <a:xfrm>
              <a:off x="2987" y="6443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>
              <a:off x="4443" y="587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2566" name="Group 38"/>
          <p:cNvGrpSpPr>
            <a:grpSpLocks/>
          </p:cNvGrpSpPr>
          <p:nvPr/>
        </p:nvGrpSpPr>
        <p:grpSpPr bwMode="auto">
          <a:xfrm>
            <a:off x="5867400" y="2420938"/>
            <a:ext cx="2449513" cy="2592387"/>
            <a:chOff x="2820" y="4441"/>
            <a:chExt cx="2445" cy="2361"/>
          </a:xfrm>
        </p:grpSpPr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 rot="-10800000">
              <a:off x="3030" y="6016"/>
              <a:ext cx="25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68" name="Line 40"/>
            <p:cNvSpPr>
              <a:spLocks noChangeShapeType="1"/>
            </p:cNvSpPr>
            <p:nvPr/>
          </p:nvSpPr>
          <p:spPr bwMode="auto">
            <a:xfrm rot="-5400000">
              <a:off x="2181" y="5622"/>
              <a:ext cx="236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22569" name="Group 41"/>
            <p:cNvGrpSpPr>
              <a:grpSpLocks/>
            </p:cNvGrpSpPr>
            <p:nvPr/>
          </p:nvGrpSpPr>
          <p:grpSpPr bwMode="auto">
            <a:xfrm rot="-5400000">
              <a:off x="3247" y="5881"/>
              <a:ext cx="230" cy="227"/>
              <a:chOff x="6251" y="3043"/>
              <a:chExt cx="230" cy="227"/>
            </a:xfrm>
          </p:grpSpPr>
          <p:sp>
            <p:nvSpPr>
              <p:cNvPr id="22570" name="Line 42"/>
              <p:cNvSpPr>
                <a:spLocks noChangeShapeType="1"/>
              </p:cNvSpPr>
              <p:nvPr/>
            </p:nvSpPr>
            <p:spPr bwMode="auto">
              <a:xfrm rot="5400000">
                <a:off x="6153" y="3157"/>
                <a:ext cx="227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71" name="Line 43"/>
              <p:cNvSpPr>
                <a:spLocks noChangeShapeType="1"/>
              </p:cNvSpPr>
              <p:nvPr/>
            </p:nvSpPr>
            <p:spPr bwMode="auto">
              <a:xfrm rot="19800000">
                <a:off x="6251" y="3213"/>
                <a:ext cx="227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72" name="Line 44"/>
              <p:cNvSpPr>
                <a:spLocks noChangeShapeType="1"/>
              </p:cNvSpPr>
              <p:nvPr/>
            </p:nvSpPr>
            <p:spPr bwMode="auto">
              <a:xfrm rot="1800000">
                <a:off x="6254" y="3099"/>
                <a:ext cx="227" cy="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2573" name="Line 45"/>
              <p:cNvSpPr>
                <a:spLocks noChangeShapeType="1"/>
              </p:cNvSpPr>
              <p:nvPr/>
            </p:nvSpPr>
            <p:spPr bwMode="auto">
              <a:xfrm rot="5400000">
                <a:off x="6345" y="3157"/>
                <a:ext cx="227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22574" name="Line 46"/>
            <p:cNvSpPr>
              <a:spLocks noChangeShapeType="1"/>
            </p:cNvSpPr>
            <p:nvPr/>
          </p:nvSpPr>
          <p:spPr bwMode="auto">
            <a:xfrm rot="10800000" flipH="1">
              <a:off x="3214" y="5901"/>
              <a:ext cx="27" cy="6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auto">
            <a:xfrm>
              <a:off x="3290" y="629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76" name="Text Box 48"/>
            <p:cNvSpPr txBox="1">
              <a:spLocks noChangeArrowheads="1"/>
            </p:cNvSpPr>
            <p:nvPr/>
          </p:nvSpPr>
          <p:spPr bwMode="auto">
            <a:xfrm>
              <a:off x="3540" y="5500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K</a:t>
              </a:r>
              <a:endParaRPr lang="de-DE"/>
            </a:p>
          </p:txBody>
        </p:sp>
        <p:sp>
          <p:nvSpPr>
            <p:cNvPr id="22577" name="Text Box 49"/>
            <p:cNvSpPr txBox="1">
              <a:spLocks noChangeArrowheads="1"/>
            </p:cNvSpPr>
            <p:nvPr/>
          </p:nvSpPr>
          <p:spPr bwMode="auto">
            <a:xfrm>
              <a:off x="3555" y="6236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de-DE"/>
            </a:p>
          </p:txBody>
        </p:sp>
        <p:sp>
          <p:nvSpPr>
            <p:cNvPr id="22578" name="Text Box 50"/>
            <p:cNvSpPr txBox="1">
              <a:spLocks noChangeArrowheads="1"/>
            </p:cNvSpPr>
            <p:nvPr/>
          </p:nvSpPr>
          <p:spPr bwMode="auto">
            <a:xfrm>
              <a:off x="2820" y="6141"/>
              <a:ext cx="37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Ref</a:t>
              </a:r>
              <a:endParaRPr lang="de-DE"/>
            </a:p>
          </p:txBody>
        </p:sp>
        <p:sp>
          <p:nvSpPr>
            <p:cNvPr id="22579" name="Line 51"/>
            <p:cNvSpPr>
              <a:spLocks noChangeShapeType="1"/>
            </p:cNvSpPr>
            <p:nvPr/>
          </p:nvSpPr>
          <p:spPr bwMode="auto">
            <a:xfrm flipH="1">
              <a:off x="2964" y="5625"/>
              <a:ext cx="40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80" name="Line 52"/>
            <p:cNvSpPr>
              <a:spLocks noChangeShapeType="1"/>
            </p:cNvSpPr>
            <p:nvPr/>
          </p:nvSpPr>
          <p:spPr bwMode="auto">
            <a:xfrm flipV="1">
              <a:off x="2967" y="5625"/>
              <a:ext cx="0" cy="37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auto">
            <a:xfrm>
              <a:off x="2895" y="594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auto">
            <a:xfrm>
              <a:off x="3290" y="5555"/>
              <a:ext cx="143" cy="1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83" name="Rectangle 55"/>
            <p:cNvSpPr>
              <a:spLocks noChangeArrowheads="1"/>
            </p:cNvSpPr>
            <p:nvPr/>
          </p:nvSpPr>
          <p:spPr bwMode="auto">
            <a:xfrm rot="10800000" flipH="1">
              <a:off x="3320" y="4821"/>
              <a:ext cx="108" cy="34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de-DE"/>
            </a:p>
          </p:txBody>
        </p:sp>
        <p:sp>
          <p:nvSpPr>
            <p:cNvPr id="22584" name="Text Box 56"/>
            <p:cNvSpPr txBox="1">
              <a:spLocks noChangeArrowheads="1"/>
            </p:cNvSpPr>
            <p:nvPr/>
          </p:nvSpPr>
          <p:spPr bwMode="auto">
            <a:xfrm>
              <a:off x="3494" y="4881"/>
              <a:ext cx="268" cy="2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de-DE" sz="1200"/>
                <a:t>R</a:t>
              </a:r>
              <a:r>
                <a:rPr lang="de-DE" sz="1200" baseline="-25000"/>
                <a:t>V</a:t>
              </a:r>
              <a:endParaRPr lang="de-DE"/>
            </a:p>
          </p:txBody>
        </p:sp>
        <p:sp>
          <p:nvSpPr>
            <p:cNvPr id="22585" name="Line 57"/>
            <p:cNvSpPr>
              <a:spLocks noChangeShapeType="1"/>
            </p:cNvSpPr>
            <p:nvPr/>
          </p:nvSpPr>
          <p:spPr bwMode="auto">
            <a:xfrm flipH="1">
              <a:off x="3892" y="5722"/>
              <a:ext cx="1" cy="6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none" w="sm" len="lg"/>
              <a:tailEnd type="triangle" w="sm" len="med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586" name="Text Box 58"/>
            <p:cNvSpPr txBox="1">
              <a:spLocks noChangeArrowheads="1"/>
            </p:cNvSpPr>
            <p:nvPr/>
          </p:nvSpPr>
          <p:spPr bwMode="auto">
            <a:xfrm>
              <a:off x="3930" y="5805"/>
              <a:ext cx="1335" cy="4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de-DE" sz="1200"/>
                <a:t>U</a:t>
              </a:r>
              <a:r>
                <a:rPr lang="de-DE" sz="1200" baseline="-25000"/>
                <a:t>Z </a:t>
              </a:r>
              <a:r>
                <a:rPr lang="de-DE" sz="1200"/>
                <a:t>= 2,5 V</a:t>
              </a:r>
              <a:endParaRPr lang="de-DE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Direkte Verbindung</a:t>
            </a:r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2786063" y="1600200"/>
            <a:ext cx="6072187" cy="4525963"/>
          </a:xfrm>
        </p:spPr>
        <p:txBody>
          <a:bodyPr/>
          <a:lstStyle/>
          <a:p>
            <a:r>
              <a:rPr lang="de-DE" smtClean="0"/>
              <a:t>Verhält sich wie eine ideale Z-Diode mit Uref = Uz = 2,5V</a:t>
            </a:r>
          </a:p>
          <a:p>
            <a:endParaRPr lang="de-DE" smtClean="0"/>
          </a:p>
          <a:p>
            <a:r>
              <a:rPr lang="de-DE" smtClean="0"/>
              <a:t>Z Strom arbeitet mit mindestens 1mA, aber Datenblattwerte sind für 10mA spezifiziert, kann bis 100mA arbeiten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25"/>
            <a:ext cx="228600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207</Words>
  <Application>Microsoft Office PowerPoint</Application>
  <PresentationFormat>On-screen Show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Calibri</vt:lpstr>
      <vt:lpstr>Arial</vt:lpstr>
      <vt:lpstr>Candara</vt:lpstr>
      <vt:lpstr>Ofis Teması</vt:lpstr>
      <vt:lpstr>Folie 1</vt:lpstr>
      <vt:lpstr>Gliederung</vt:lpstr>
      <vt:lpstr>TL431</vt:lpstr>
      <vt:lpstr>Eigenschaften</vt:lpstr>
      <vt:lpstr>Ersatzschaltbild </vt:lpstr>
      <vt:lpstr>Ersatzschaltbild</vt:lpstr>
      <vt:lpstr>Anwendungen für den TL431</vt:lpstr>
      <vt:lpstr>Direkte Verbindung</vt:lpstr>
      <vt:lpstr>Direkte Verbindung</vt:lpstr>
      <vt:lpstr>Unterschied zw. TL431 und Z-Diode</vt:lpstr>
      <vt:lpstr>Beschaltung des Anschlusses Ref mit  2 Widerständen</vt:lpstr>
      <vt:lpstr>Beschaltung des Anschlusses Ref mit  2 Widerständen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uA</dc:creator>
  <cp:lastModifiedBy>prolab</cp:lastModifiedBy>
  <cp:revision>64</cp:revision>
  <dcterms:created xsi:type="dcterms:W3CDTF">2007-06-11T21:43:58Z</dcterms:created>
  <dcterms:modified xsi:type="dcterms:W3CDTF">2007-06-27T12:49:50Z</dcterms:modified>
</cp:coreProperties>
</file>