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8" r:id="rId4"/>
    <p:sldId id="266" r:id="rId5"/>
    <p:sldId id="265" r:id="rId6"/>
    <p:sldId id="258" r:id="rId7"/>
    <p:sldId id="267" r:id="rId8"/>
    <p:sldId id="268" r:id="rId9"/>
    <p:sldId id="260" r:id="rId10"/>
    <p:sldId id="272" r:id="rId11"/>
    <p:sldId id="273" r:id="rId12"/>
    <p:sldId id="274" r:id="rId13"/>
    <p:sldId id="275" r:id="rId14"/>
    <p:sldId id="276" r:id="rId15"/>
    <p:sldId id="269" r:id="rId16"/>
    <p:sldId id="270" r:id="rId17"/>
    <p:sldId id="271" r:id="rId18"/>
    <p:sldId id="263" r:id="rId19"/>
    <p:sldId id="279" r:id="rId20"/>
    <p:sldId id="264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4" autoAdjust="0"/>
    <p:restoredTop sz="84880" autoAdjust="0"/>
  </p:normalViewPr>
  <p:slideViewPr>
    <p:cSldViewPr>
      <p:cViewPr varScale="1">
        <p:scale>
          <a:sx n="64" d="100"/>
          <a:sy n="64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Globi\Desktop\wertetabe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Globi\Desktop\wertetabe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kumente%20und%20Einstellungen\Globi\Desktop\wertetabe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tx>
        <c:rich>
          <a:bodyPr/>
          <a:lstStyle/>
          <a:p>
            <a:pPr>
              <a:defRPr/>
            </a:pPr>
            <a:r>
              <a:rPr lang="de-DE"/>
              <a:t>Selbstendladung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cat>
            <c:strRef>
              <c:f>Tabelle1!$B$1:$F$1</c:f>
              <c:strCache>
                <c:ptCount val="5"/>
                <c:pt idx="0">
                  <c:v>Blei Gel</c:v>
                </c:pt>
                <c:pt idx="1">
                  <c:v>NiCd</c:v>
                </c:pt>
                <c:pt idx="2">
                  <c:v>NiMH</c:v>
                </c:pt>
                <c:pt idx="3">
                  <c:v>Li-Ion</c:v>
                </c:pt>
                <c:pt idx="4">
                  <c:v>Li-Polymer</c:v>
                </c:pt>
              </c:strCache>
            </c:strRef>
          </c:cat>
          <c:val>
            <c:numRef>
              <c:f>Tabelle1!$B$2:$F$2</c:f>
              <c:numCache>
                <c:formatCode>General</c:formatCode>
                <c:ptCount val="5"/>
                <c:pt idx="0">
                  <c:v>6</c:v>
                </c:pt>
                <c:pt idx="1">
                  <c:v>15</c:v>
                </c:pt>
                <c:pt idx="2">
                  <c:v>25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axId val="50453120"/>
        <c:axId val="50512256"/>
      </c:barChart>
      <c:catAx>
        <c:axId val="50453120"/>
        <c:scaling>
          <c:orientation val="minMax"/>
        </c:scaling>
        <c:axPos val="b"/>
        <c:majorTickMark val="none"/>
        <c:tickLblPos val="nextTo"/>
        <c:crossAx val="50512256"/>
        <c:crosses val="autoZero"/>
        <c:auto val="1"/>
        <c:lblAlgn val="ctr"/>
        <c:lblOffset val="100"/>
      </c:catAx>
      <c:valAx>
        <c:axId val="5051225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045312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layout/>
    </c:title>
    <c:plotArea>
      <c:layout>
        <c:manualLayout>
          <c:layoutTarget val="inner"/>
          <c:xMode val="edge"/>
          <c:yMode val="edge"/>
          <c:x val="4.2045623112625823E-2"/>
          <c:y val="8.9020175863094561E-2"/>
          <c:w val="0.82519065859887786"/>
          <c:h val="0.84226261522431001"/>
        </c:manualLayout>
      </c:layout>
      <c:barChart>
        <c:barDir val="col"/>
        <c:grouping val="clustered"/>
        <c:ser>
          <c:idx val="0"/>
          <c:order val="0"/>
          <c:tx>
            <c:v>Nennspannung</c:v>
          </c:tx>
          <c:cat>
            <c:strRef>
              <c:f>Tabelle1!$B$1:$F$1</c:f>
              <c:strCache>
                <c:ptCount val="5"/>
                <c:pt idx="0">
                  <c:v>Blei Gel</c:v>
                </c:pt>
                <c:pt idx="1">
                  <c:v>NiCd</c:v>
                </c:pt>
                <c:pt idx="2">
                  <c:v>NiMH</c:v>
                </c:pt>
                <c:pt idx="3">
                  <c:v>Li-Ion</c:v>
                </c:pt>
                <c:pt idx="4">
                  <c:v>Li-Polymer</c:v>
                </c:pt>
              </c:strCache>
            </c:strRef>
          </c:cat>
          <c:val>
            <c:numRef>
              <c:f>Tabelle1!$B$3:$F$3</c:f>
              <c:numCache>
                <c:formatCode>General</c:formatCode>
                <c:ptCount val="5"/>
                <c:pt idx="0">
                  <c:v>2</c:v>
                </c:pt>
                <c:pt idx="1">
                  <c:v>1.2</c:v>
                </c:pt>
                <c:pt idx="2">
                  <c:v>1.2</c:v>
                </c:pt>
                <c:pt idx="3">
                  <c:v>3.7</c:v>
                </c:pt>
                <c:pt idx="4">
                  <c:v>3.7</c:v>
                </c:pt>
              </c:numCache>
            </c:numRef>
          </c:val>
        </c:ser>
        <c:axId val="50556928"/>
        <c:axId val="50558464"/>
      </c:barChart>
      <c:catAx>
        <c:axId val="50556928"/>
        <c:scaling>
          <c:orientation val="minMax"/>
        </c:scaling>
        <c:axPos val="b"/>
        <c:tickLblPos val="nextTo"/>
        <c:crossAx val="50558464"/>
        <c:crosses val="autoZero"/>
        <c:auto val="1"/>
        <c:lblAlgn val="ctr"/>
        <c:lblOffset val="100"/>
      </c:catAx>
      <c:valAx>
        <c:axId val="50558464"/>
        <c:scaling>
          <c:orientation val="minMax"/>
        </c:scaling>
        <c:axPos val="l"/>
        <c:majorGridlines/>
        <c:numFmt formatCode="General" sourceLinked="1"/>
        <c:tickLblPos val="nextTo"/>
        <c:crossAx val="505569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Tabelle1!$A$4</c:f>
              <c:strCache>
                <c:ptCount val="1"/>
                <c:pt idx="0">
                  <c:v>Energiedichte in Wh/kg</c:v>
                </c:pt>
              </c:strCache>
            </c:strRef>
          </c:tx>
          <c:cat>
            <c:strRef>
              <c:f>Tabelle1!$B$1:$F$1</c:f>
              <c:strCache>
                <c:ptCount val="5"/>
                <c:pt idx="0">
                  <c:v>Blei Gel</c:v>
                </c:pt>
                <c:pt idx="1">
                  <c:v>NiCd</c:v>
                </c:pt>
                <c:pt idx="2">
                  <c:v>NiMH</c:v>
                </c:pt>
                <c:pt idx="3">
                  <c:v>Li-Ion</c:v>
                </c:pt>
                <c:pt idx="4">
                  <c:v>Li-Polymer</c:v>
                </c:pt>
              </c:strCache>
            </c:strRef>
          </c:cat>
          <c:val>
            <c:numRef>
              <c:f>Tabelle1!$B$4:$F$4</c:f>
              <c:numCache>
                <c:formatCode>General</c:formatCode>
                <c:ptCount val="5"/>
                <c:pt idx="0">
                  <c:v>25</c:v>
                </c:pt>
                <c:pt idx="1">
                  <c:v>35</c:v>
                </c:pt>
                <c:pt idx="2">
                  <c:v>80</c:v>
                </c:pt>
                <c:pt idx="3">
                  <c:v>125</c:v>
                </c:pt>
                <c:pt idx="4">
                  <c:v>140</c:v>
                </c:pt>
              </c:numCache>
            </c:numRef>
          </c:val>
        </c:ser>
        <c:axId val="50578944"/>
        <c:axId val="50580480"/>
      </c:barChart>
      <c:catAx>
        <c:axId val="50578944"/>
        <c:scaling>
          <c:orientation val="minMax"/>
        </c:scaling>
        <c:axPos val="b"/>
        <c:tickLblPos val="nextTo"/>
        <c:crossAx val="50580480"/>
        <c:crosses val="autoZero"/>
        <c:auto val="1"/>
        <c:lblAlgn val="ctr"/>
        <c:lblOffset val="100"/>
      </c:catAx>
      <c:valAx>
        <c:axId val="50580480"/>
        <c:scaling>
          <c:orientation val="minMax"/>
        </c:scaling>
        <c:axPos val="l"/>
        <c:majorGridlines/>
        <c:numFmt formatCode="General" sourceLinked="1"/>
        <c:tickLblPos val="nextTo"/>
        <c:crossAx val="5057894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EF826-04A1-4639-9B6F-5C48D83D925A}" type="datetimeFigureOut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5E01A-E597-40D9-9071-AAB7C9310D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A964F-FA8F-4D3B-AF2B-5DFC7A080892}" type="datetimeFigureOut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EFB44-E043-49C0-827E-AEE4F1BAAA6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EFB44-E043-49C0-827E-AEE4F1BAAA6C}" type="slidenum">
              <a:rPr lang="de-DE" smtClean="0"/>
              <a:pPr/>
              <a:t>2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EFB44-E043-49C0-827E-AEE4F1BAAA6C}" type="slidenum">
              <a:rPr lang="de-DE" smtClean="0"/>
              <a:pPr/>
              <a:t>3</a:t>
            </a:fld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Ladeverfahren: -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delta</a:t>
            </a:r>
            <a:r>
              <a:rPr lang="de-DE" baseline="0" dirty="0" smtClean="0"/>
              <a:t> U: Zunehmende Aufladung, Diff. Widerstand des Akkus steigt, die Spannung stiegt. Beim vollständigen Aufladen steigt die Wärme des Akkus und somit fällt der Diff. Widerstand und somit die Spannung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EFB44-E043-49C0-827E-AEE4F1BAAA6C}" type="slidenum">
              <a:rPr lang="de-DE" smtClean="0"/>
              <a:pPr/>
              <a:t>9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BB35-1841-489F-A6B1-ABC69B2F39D4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B27B6-3859-4AF7-B0E8-DAAABC9785F3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730C7-D442-4E58-A971-DC9F0BDFF0FE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CED-3159-4C56-9C86-3E470A1D58CB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455A-E15E-44AA-8DE1-A868D14508DD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07526FB-3764-4FD9-BAB9-1203A2ACF478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CE84B-6E04-4E84-B21B-D35B22BCE34B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CAF2B-096E-46FC-BAC2-BE5CAA139222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5B-3577-4E7F-8FF4-B532638808B0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E515-4207-4CAB-9431-37B6B28354F2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70465E7-D1BC-4201-9F34-20AF1DD657A0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08D94FB-A6C1-496A-BFA0-38DD1729E744}" type="datetime1">
              <a:rPr lang="de-DE" smtClean="0"/>
              <a:pPr/>
              <a:t>12.07.2007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CE6308-F4F7-4E5C-9A32-94627A2A5EB6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de.wikipedia.org/wiki/Akkumulator_(Elektrotechnik)" TargetMode="External"/><Relationship Id="rId3" Type="http://schemas.openxmlformats.org/officeDocument/2006/relationships/hyperlink" Target="http://de.wikipedia.org/wiki/Lithium-Ionen-Akku" TargetMode="External"/><Relationship Id="rId7" Type="http://schemas.openxmlformats.org/officeDocument/2006/relationships/hyperlink" Target="http://www.elektronik-kompendium.de/sites/bau/0810281.htm" TargetMode="External"/><Relationship Id="rId2" Type="http://schemas.openxmlformats.org/officeDocument/2006/relationships/hyperlink" Target="http://de.wikipedia.org/wiki/Elektroly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k-tremel.chemie.uni-mainz.de/ChiuZ/Script%20TU%20Graz%20Lithium-Batterien.pdf" TargetMode="External"/><Relationship Id="rId5" Type="http://schemas.openxmlformats.org/officeDocument/2006/relationships/hyperlink" Target="http://de.wikipedia.org/wiki/Bleiakku" TargetMode="External"/><Relationship Id="rId10" Type="http://schemas.openxmlformats.org/officeDocument/2006/relationships/hyperlink" Target="http://de.wikipedia.org/wiki/Galvanische_Zelle" TargetMode="External"/><Relationship Id="rId4" Type="http://schemas.openxmlformats.org/officeDocument/2006/relationships/hyperlink" Target="http://de.wikipedia.org/wiki/Ladeverfahren" TargetMode="External"/><Relationship Id="rId9" Type="http://schemas.openxmlformats.org/officeDocument/2006/relationships/hyperlink" Target="http://de.wikipedia.org/wiki/Sekund%C3%A4rzelle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Sebastian Czech</a:t>
            </a:r>
          </a:p>
          <a:p>
            <a:r>
              <a:rPr lang="de-DE" dirty="0" smtClean="0"/>
              <a:t>16.05.2007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14282" y="0"/>
            <a:ext cx="8715436" cy="1752600"/>
          </a:xfrm>
        </p:spPr>
        <p:txBody>
          <a:bodyPr/>
          <a:lstStyle/>
          <a:p>
            <a:r>
              <a:rPr lang="de-DE" dirty="0" smtClean="0"/>
              <a:t>Akkumulatoren und Ladeverfahren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Konstantstrom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Konstanten Strom</a:t>
            </a:r>
          </a:p>
          <a:p>
            <a:r>
              <a:rPr lang="de-DE" dirty="0" smtClean="0"/>
              <a:t>Nach fester Zeit </a:t>
            </a:r>
            <a:r>
              <a:rPr lang="de-DE" dirty="0" smtClean="0"/>
              <a:t>Abschaltung</a:t>
            </a:r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pic>
        <p:nvPicPr>
          <p:cNvPr id="5" name="Grafik 4" descr="eb3863e294a10ea906112bbcff76e4b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3786190"/>
            <a:ext cx="2357454" cy="1151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-∆U Verfahren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Überwaschung der Ladespannung</a:t>
            </a:r>
          </a:p>
          <a:p>
            <a:r>
              <a:rPr lang="de-DE" dirty="0" smtClean="0"/>
              <a:t>Differentieller Wiederstand</a:t>
            </a:r>
          </a:p>
          <a:p>
            <a:r>
              <a:rPr lang="de-DE" dirty="0" smtClean="0"/>
              <a:t>Bei NiCd besser</a:t>
            </a:r>
          </a:p>
          <a:p>
            <a:r>
              <a:rPr lang="de-DE" dirty="0" smtClean="0"/>
              <a:t>Bei NiMH nur bei genügend hohen Ladestrom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Pulsladeverfahren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Sonderfall der </a:t>
            </a:r>
            <a:r>
              <a:rPr lang="de-DE" dirty="0" err="1" smtClean="0"/>
              <a:t>Konstantstromverfahrens</a:t>
            </a:r>
            <a:endParaRPr lang="de-DE" dirty="0" smtClean="0"/>
          </a:p>
          <a:p>
            <a:r>
              <a:rPr lang="de-DE" dirty="0" smtClean="0"/>
              <a:t>Ladespannung kann dazwischen gemessen werden</a:t>
            </a:r>
          </a:p>
          <a:p>
            <a:r>
              <a:rPr lang="de-DE" dirty="0" smtClean="0"/>
              <a:t>Verhindert das Wachstum von </a:t>
            </a:r>
            <a:r>
              <a:rPr lang="de-DE" dirty="0" err="1" smtClean="0"/>
              <a:t>Dendritten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Konstant Spannung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Konstante Ladespannung</a:t>
            </a:r>
          </a:p>
          <a:p>
            <a:r>
              <a:rPr lang="de-DE" dirty="0" smtClean="0"/>
              <a:t>Ladestrom fällt</a:t>
            </a:r>
          </a:p>
          <a:p>
            <a:r>
              <a:rPr lang="de-DE" dirty="0" smtClean="0"/>
              <a:t>Ideal auf Null</a:t>
            </a:r>
          </a:p>
          <a:p>
            <a:r>
              <a:rPr lang="de-DE" dirty="0" smtClean="0"/>
              <a:t>Real </a:t>
            </a:r>
            <a:r>
              <a:rPr lang="de-DE" dirty="0" err="1" smtClean="0"/>
              <a:t>fliesst</a:t>
            </a:r>
            <a:r>
              <a:rPr lang="de-DE" dirty="0" smtClean="0"/>
              <a:t> ein Reststrom</a:t>
            </a:r>
          </a:p>
          <a:p>
            <a:r>
              <a:rPr lang="de-DE" dirty="0" smtClean="0"/>
              <a:t>Benutz bei:</a:t>
            </a:r>
          </a:p>
          <a:p>
            <a:pPr lvl="1"/>
            <a:r>
              <a:rPr lang="de-DE" dirty="0" err="1" smtClean="0"/>
              <a:t>Bleiakku</a:t>
            </a:r>
            <a:endParaRPr lang="de-DE" dirty="0" smtClean="0"/>
          </a:p>
          <a:p>
            <a:pPr lvl="1"/>
            <a:r>
              <a:rPr lang="de-DE" dirty="0" smtClean="0"/>
              <a:t>Li – Ion</a:t>
            </a:r>
          </a:p>
          <a:p>
            <a:pPr lvl="1"/>
            <a:r>
              <a:rPr lang="de-DE" dirty="0" smtClean="0"/>
              <a:t>RAM - Zellen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IU Ladeverfahren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Mischung zwischen konstant Spannung und Strom</a:t>
            </a:r>
          </a:p>
          <a:p>
            <a:r>
              <a:rPr lang="de-DE" dirty="0" smtClean="0"/>
              <a:t>Erste Phase: Konstanter Strom</a:t>
            </a:r>
          </a:p>
          <a:p>
            <a:r>
              <a:rPr lang="de-DE" dirty="0" smtClean="0"/>
              <a:t>Bei erreichen einer Bestimmten Spannung wird auf Spannungsladung umgeschaltet</a:t>
            </a:r>
          </a:p>
          <a:p>
            <a:r>
              <a:rPr lang="de-DE" dirty="0" smtClean="0"/>
              <a:t>Zweite Phase: Konstante Spannung</a:t>
            </a:r>
          </a:p>
          <a:p>
            <a:r>
              <a:rPr lang="de-DE" dirty="0" err="1" smtClean="0"/>
              <a:t>Ladeschluß</a:t>
            </a:r>
            <a:r>
              <a:rPr lang="de-DE" dirty="0" smtClean="0"/>
              <a:t> ist bei einem gewählten Ladestrom</a:t>
            </a:r>
          </a:p>
          <a:p>
            <a:r>
              <a:rPr lang="de-DE" dirty="0" smtClean="0"/>
              <a:t>Einsatz:</a:t>
            </a:r>
          </a:p>
          <a:p>
            <a:pPr lvl="1"/>
            <a:r>
              <a:rPr lang="de-DE" dirty="0" err="1" smtClean="0"/>
              <a:t>Bleiakku</a:t>
            </a:r>
            <a:endParaRPr lang="de-DE" dirty="0" smtClean="0"/>
          </a:p>
          <a:p>
            <a:pPr lvl="1"/>
            <a:r>
              <a:rPr lang="de-DE" dirty="0" smtClean="0"/>
              <a:t>Li – Ion Akku</a:t>
            </a:r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Vergleich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15</a:t>
            </a:fld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Nennspannung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16</a:t>
            </a:fld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Energiedichte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17</a:t>
            </a:fld>
            <a:endParaRPr lang="de-DE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Quellen - Internet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>
                <a:hlinkClick r:id="rId2"/>
              </a:rPr>
              <a:t>http</a:t>
            </a:r>
            <a:r>
              <a:rPr lang="de-DE" dirty="0" smtClean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de.wikipedia.org/wiki/Elektrolyt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http</a:t>
            </a:r>
            <a:r>
              <a:rPr lang="de-DE" dirty="0" smtClean="0">
                <a:hlinkClick r:id="rId3"/>
              </a:rPr>
              <a:t>://de.wikipedia.org/wiki/Lithium-Ionen-Akku</a:t>
            </a:r>
            <a:endParaRPr lang="de-DE" dirty="0" smtClean="0"/>
          </a:p>
          <a:p>
            <a:r>
              <a:rPr lang="de-DE" dirty="0" smtClean="0">
                <a:hlinkClick r:id="rId4"/>
              </a:rPr>
              <a:t>http://de.wikipedia.org/wiki/Ladeverfahren</a:t>
            </a:r>
            <a:endParaRPr lang="de-DE" dirty="0" smtClean="0"/>
          </a:p>
          <a:p>
            <a:r>
              <a:rPr lang="de-DE" dirty="0" smtClean="0">
                <a:hlinkClick r:id="rId5"/>
              </a:rPr>
              <a:t>http://de.wikipedia.org/wiki/Bleiakku</a:t>
            </a:r>
            <a:endParaRPr lang="de-DE" dirty="0" smtClean="0"/>
          </a:p>
          <a:p>
            <a:r>
              <a:rPr lang="de-DE" dirty="0" smtClean="0">
                <a:hlinkClick r:id="rId6"/>
              </a:rPr>
              <a:t>http://www.ak-tremel.chemie.uni-mainz.de/ChiuZ/Script%20TU%20Graz%20Lithium-Batterien.pdf</a:t>
            </a:r>
            <a:endParaRPr lang="de-DE" dirty="0" smtClean="0"/>
          </a:p>
          <a:p>
            <a:r>
              <a:rPr lang="de-DE" dirty="0" smtClean="0">
                <a:hlinkClick r:id="rId7"/>
              </a:rPr>
              <a:t>http://www.elektronik-kompendium.de/sites/bau/0810281.htm</a:t>
            </a:r>
            <a:endParaRPr lang="de-DE" dirty="0" smtClean="0"/>
          </a:p>
          <a:p>
            <a:r>
              <a:rPr lang="de-DE" dirty="0" smtClean="0">
                <a:hlinkClick r:id="rId8"/>
              </a:rPr>
              <a:t>http://de.wikipedia.org/wiki/Akkumulator_%28Elektrotechnik%29</a:t>
            </a:r>
            <a:endParaRPr lang="de-DE" dirty="0" smtClean="0"/>
          </a:p>
          <a:p>
            <a:r>
              <a:rPr lang="de-DE" dirty="0" smtClean="0">
                <a:hlinkClick r:id="rId9"/>
              </a:rPr>
              <a:t>http://</a:t>
            </a:r>
            <a:r>
              <a:rPr lang="de-DE" dirty="0" smtClean="0">
                <a:hlinkClick r:id="rId9"/>
              </a:rPr>
              <a:t>de.wikipedia.org/wiki/Sekund%C3%A4rzelle</a:t>
            </a:r>
            <a:endParaRPr lang="de-DE" dirty="0" smtClean="0"/>
          </a:p>
          <a:p>
            <a:r>
              <a:rPr lang="de-DE" dirty="0" smtClean="0">
                <a:hlinkClick r:id="rId10"/>
              </a:rPr>
              <a:t>http://</a:t>
            </a:r>
            <a:r>
              <a:rPr lang="de-DE" dirty="0" smtClean="0">
                <a:hlinkClick r:id="rId10"/>
              </a:rPr>
              <a:t>de.wikipedia.org/wiki/Galvanische_Zelle</a:t>
            </a:r>
            <a:endParaRPr lang="de-DE" dirty="0" smtClean="0"/>
          </a:p>
          <a:p>
            <a:r>
              <a:rPr lang="de-DE" dirty="0" smtClean="0"/>
              <a:t>Letztes </a:t>
            </a:r>
            <a:r>
              <a:rPr lang="de-DE" dirty="0" err="1" smtClean="0"/>
              <a:t>Einsehdatum</a:t>
            </a:r>
            <a:r>
              <a:rPr lang="de-DE" dirty="0" smtClean="0"/>
              <a:t> ist: 15.05.2007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 - Bücher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Buch</a:t>
            </a:r>
            <a:r>
              <a:rPr lang="de-DE" dirty="0" smtClean="0"/>
              <a:t>: Fachkunde Büro- und Informationselektronik ISBN:  3-8085-3285-8</a:t>
            </a:r>
          </a:p>
          <a:p>
            <a:r>
              <a:rPr lang="de-DE" dirty="0" smtClean="0"/>
              <a:t>Buch: Batterien und Akkumulatoren </a:t>
            </a:r>
            <a:r>
              <a:rPr lang="de-DE" dirty="0" smtClean="0"/>
              <a:t>ISBN</a:t>
            </a:r>
            <a:r>
              <a:rPr lang="de-DE" dirty="0" smtClean="0"/>
              <a:t>: 3-540-62997-1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Algemein</a:t>
            </a:r>
            <a:endParaRPr lang="de-DE" dirty="0" smtClean="0"/>
          </a:p>
          <a:p>
            <a:r>
              <a:rPr lang="de-DE" dirty="0" smtClean="0"/>
              <a:t>Aufbau &amp; Eigenschaften</a:t>
            </a:r>
          </a:p>
          <a:p>
            <a:pPr lvl="1"/>
            <a:r>
              <a:rPr lang="de-DE" dirty="0" smtClean="0"/>
              <a:t>Blei</a:t>
            </a:r>
          </a:p>
          <a:p>
            <a:pPr lvl="1"/>
            <a:r>
              <a:rPr lang="de-DE" dirty="0" smtClean="0"/>
              <a:t>NiCd</a:t>
            </a:r>
          </a:p>
          <a:p>
            <a:pPr lvl="1"/>
            <a:r>
              <a:rPr lang="de-DE" dirty="0" smtClean="0"/>
              <a:t>NiMH</a:t>
            </a:r>
          </a:p>
          <a:p>
            <a:pPr lvl="1"/>
            <a:r>
              <a:rPr lang="de-DE" dirty="0" smtClean="0"/>
              <a:t>Li-Ion</a:t>
            </a:r>
          </a:p>
          <a:p>
            <a:pPr lvl="1"/>
            <a:r>
              <a:rPr lang="de-DE" dirty="0" smtClean="0"/>
              <a:t>Li-Polymer</a:t>
            </a:r>
          </a:p>
          <a:p>
            <a:r>
              <a:rPr lang="de-DE" dirty="0" smtClean="0"/>
              <a:t>Ladeverfahren</a:t>
            </a:r>
          </a:p>
          <a:p>
            <a:r>
              <a:rPr lang="de-DE" dirty="0" smtClean="0"/>
              <a:t>Vergleich</a:t>
            </a:r>
          </a:p>
          <a:p>
            <a:r>
              <a:rPr lang="de-DE" dirty="0" smtClean="0"/>
              <a:t>Quellen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6600" dirty="0" smtClean="0"/>
              <a:t>Ende</a:t>
            </a:r>
            <a:endParaRPr lang="de-DE" sz="6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00034" y="3429000"/>
            <a:ext cx="8115328" cy="893824"/>
          </a:xfrm>
        </p:spPr>
        <p:txBody>
          <a:bodyPr/>
          <a:lstStyle/>
          <a:p>
            <a:pPr algn="ctr"/>
            <a:r>
              <a:rPr lang="de-DE" sz="4400" b="1" dirty="0" smtClean="0"/>
              <a:t>Vielen Dank fürs zuhören.</a:t>
            </a:r>
            <a:endParaRPr lang="de-DE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Allgemeines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Galvanische Element</a:t>
            </a:r>
          </a:p>
          <a:p>
            <a:pPr lvl="1"/>
            <a:r>
              <a:rPr lang="de-DE" dirty="0" smtClean="0"/>
              <a:t>Elektrolyt und Elektroden</a:t>
            </a:r>
          </a:p>
          <a:p>
            <a:r>
              <a:rPr lang="de-DE" dirty="0" smtClean="0"/>
              <a:t>Sekundärzellen</a:t>
            </a:r>
          </a:p>
          <a:p>
            <a:r>
              <a:rPr lang="de-DE" dirty="0" smtClean="0"/>
              <a:t>Amperestunden</a:t>
            </a:r>
          </a:p>
          <a:p>
            <a:r>
              <a:rPr lang="de-DE" dirty="0" smtClean="0"/>
              <a:t>Zahl von Lade-/Entlade-Zyklen</a:t>
            </a:r>
          </a:p>
          <a:p>
            <a:r>
              <a:rPr lang="de-DE" dirty="0" smtClean="0"/>
              <a:t>Lagerung</a:t>
            </a:r>
          </a:p>
          <a:p>
            <a:r>
              <a:rPr lang="de-DE" dirty="0" smtClean="0"/>
              <a:t>Auswahlkriterien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pic>
        <p:nvPicPr>
          <p:cNvPr id="13" name="Inhaltsplatzhalter 12" descr="Bleiakku.pn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57158" y="3929066"/>
            <a:ext cx="4041775" cy="2607079"/>
          </a:xfrm>
        </p:spPr>
      </p:pic>
      <p:sp>
        <p:nvSpPr>
          <p:cNvPr id="12" name="Inhaltsplatzhalter 11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1577737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Positiver Pol Blei(IV)-</a:t>
            </a:r>
            <a:r>
              <a:rPr lang="de-DE" dirty="0" err="1" smtClean="0"/>
              <a:t>oxid</a:t>
            </a:r>
            <a:endParaRPr lang="de-DE" dirty="0" smtClean="0"/>
          </a:p>
          <a:p>
            <a:r>
              <a:rPr lang="de-DE" dirty="0" smtClean="0"/>
              <a:t>Negativer Pol poröses Blei</a:t>
            </a:r>
          </a:p>
          <a:p>
            <a:r>
              <a:rPr lang="de-DE" dirty="0" smtClean="0"/>
              <a:t>Elektrolyt 37%tige Schwefelsäure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Blei Akkumulator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428596" y="2714620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Energiedichte 25 </a:t>
            </a:r>
            <a:r>
              <a:rPr lang="de-DE" dirty="0" err="1" smtClean="0"/>
              <a:t>Wh</a:t>
            </a:r>
            <a:r>
              <a:rPr lang="de-DE" dirty="0" smtClean="0"/>
              <a:t>/</a:t>
            </a:r>
            <a:r>
              <a:rPr lang="de-DE" dirty="0" err="1" smtClean="0"/>
              <a:t>lg</a:t>
            </a:r>
            <a:endParaRPr lang="de-DE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Geringe Selbstendladung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Nennspannung pro Zelle 2V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de-DE" dirty="0" smtClean="0"/>
              <a:t>Kein Memory Effekt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de-DE" dirty="0" smtClean="0"/>
              <a:t>Plus Pol fein verteilten Cadmium</a:t>
            </a:r>
          </a:p>
          <a:p>
            <a:r>
              <a:rPr lang="de-DE" dirty="0" smtClean="0"/>
              <a:t>Minus PolNickel(III)-Oxidhydroxid</a:t>
            </a:r>
          </a:p>
          <a:p>
            <a:r>
              <a:rPr lang="de-DE" dirty="0" smtClean="0"/>
              <a:t>Elektrolyt: 20% Kaliumhydroxid</a:t>
            </a:r>
            <a:endParaRPr lang="de-DE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Nennspannung 1,2 V</a:t>
            </a:r>
          </a:p>
          <a:p>
            <a:r>
              <a:rPr lang="de-DE" dirty="0" smtClean="0"/>
              <a:t>Energiedichte 35 </a:t>
            </a:r>
            <a:r>
              <a:rPr lang="de-DE" dirty="0" err="1" smtClean="0"/>
              <a:t>Wh</a:t>
            </a:r>
            <a:r>
              <a:rPr lang="de-DE" dirty="0" smtClean="0"/>
              <a:t>/kg</a:t>
            </a:r>
          </a:p>
          <a:p>
            <a:r>
              <a:rPr lang="de-DE" dirty="0" smtClean="0"/>
              <a:t>Memory Effekt</a:t>
            </a:r>
          </a:p>
          <a:p>
            <a:r>
              <a:rPr lang="de-DE" dirty="0" smtClean="0"/>
              <a:t>Selbstendladung 15%/Monat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NiCd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de-DE" dirty="0" smtClean="0"/>
              <a:t>Lochfolie -&gt; Metallhybrid Pulver</a:t>
            </a:r>
          </a:p>
          <a:p>
            <a:r>
              <a:rPr lang="de-DE" dirty="0" smtClean="0"/>
              <a:t>Separator</a:t>
            </a:r>
          </a:p>
          <a:p>
            <a:r>
              <a:rPr lang="de-DE" dirty="0" smtClean="0"/>
              <a:t>Nickeloxid-Hydrat</a:t>
            </a:r>
          </a:p>
          <a:p>
            <a:r>
              <a:rPr lang="de-DE" dirty="0" smtClean="0"/>
              <a:t>Elektrolyt 20 %</a:t>
            </a:r>
            <a:r>
              <a:rPr lang="de-DE" dirty="0" err="1" smtClean="0"/>
              <a:t>tige</a:t>
            </a:r>
            <a:r>
              <a:rPr lang="de-DE" dirty="0" smtClean="0"/>
              <a:t> Kalilauge</a:t>
            </a:r>
            <a:endParaRPr lang="de-DE" dirty="0"/>
          </a:p>
        </p:txBody>
      </p:sp>
      <p:sp>
        <p:nvSpPr>
          <p:cNvPr id="10" name="Inhaltsplatzhalter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Energiedichte 80 </a:t>
            </a:r>
            <a:r>
              <a:rPr lang="de-DE" dirty="0" err="1" smtClean="0"/>
              <a:t>Wh</a:t>
            </a:r>
            <a:r>
              <a:rPr lang="de-DE" dirty="0" smtClean="0"/>
              <a:t>/kg</a:t>
            </a:r>
          </a:p>
          <a:p>
            <a:r>
              <a:rPr lang="de-DE" dirty="0" smtClean="0"/>
              <a:t>Kapazitäten von 1300 bis 2700 mAh bei AA</a:t>
            </a:r>
          </a:p>
          <a:p>
            <a:r>
              <a:rPr lang="de-DE" dirty="0" smtClean="0"/>
              <a:t>Empfindlich</a:t>
            </a:r>
          </a:p>
          <a:p>
            <a:r>
              <a:rPr lang="de-DE" dirty="0" smtClean="0"/>
              <a:t>Hohe Selbstendladung</a:t>
            </a:r>
          </a:p>
          <a:p>
            <a:r>
              <a:rPr lang="de-DE" dirty="0" smtClean="0"/>
              <a:t>Kein Memory-Effekt</a:t>
            </a:r>
          </a:p>
          <a:p>
            <a:r>
              <a:rPr lang="de-DE" dirty="0" smtClean="0"/>
              <a:t>Lazy-Batterie-Effekt</a:t>
            </a:r>
          </a:p>
          <a:p>
            <a:r>
              <a:rPr lang="de-DE" dirty="0" smtClean="0"/>
              <a:t>Ökologisch wenig bedenklich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NiMH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half" idx="3"/>
          </p:nvPr>
        </p:nvSpPr>
        <p:spPr>
          <a:xfrm>
            <a:off x="4714876" y="1643050"/>
            <a:ext cx="4041775" cy="457200"/>
          </a:xfrm>
        </p:spPr>
        <p:txBody>
          <a:bodyPr>
            <a:normAutofit/>
          </a:bodyPr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Plus Pol meinst Lithium Metalloxide wie LiCoO</a:t>
            </a:r>
            <a:r>
              <a:rPr lang="de-DE" baseline="-25000" dirty="0" smtClean="0"/>
              <a:t>2</a:t>
            </a:r>
          </a:p>
          <a:p>
            <a:r>
              <a:rPr lang="de-DE" dirty="0" smtClean="0"/>
              <a:t>Negativer Pol Graphit</a:t>
            </a:r>
          </a:p>
          <a:p>
            <a:r>
              <a:rPr lang="de-DE" dirty="0" smtClean="0"/>
              <a:t>Elektrolyt: </a:t>
            </a:r>
            <a:r>
              <a:rPr lang="de-DE" dirty="0" err="1" smtClean="0"/>
              <a:t>Ethylencarbonat</a:t>
            </a:r>
            <a:r>
              <a:rPr lang="de-DE" dirty="0" smtClean="0"/>
              <a:t> oder </a:t>
            </a:r>
            <a:r>
              <a:rPr lang="de-DE" dirty="0" err="1" smtClean="0"/>
              <a:t>Propylencarbonat</a:t>
            </a:r>
            <a:r>
              <a:rPr lang="de-DE" dirty="0" smtClean="0"/>
              <a:t> und </a:t>
            </a:r>
            <a:r>
              <a:rPr lang="de-DE" dirty="0" err="1" smtClean="0"/>
              <a:t>Lithiumsalzen</a:t>
            </a:r>
            <a:endParaRPr lang="de-DE" dirty="0" smtClean="0"/>
          </a:p>
          <a:p>
            <a:r>
              <a:rPr lang="de-DE" dirty="0" smtClean="0"/>
              <a:t>WASSERFREI!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4"/>
          </p:nvPr>
        </p:nvSpPr>
        <p:spPr>
          <a:xfrm>
            <a:off x="4786314" y="2428868"/>
            <a:ext cx="4038600" cy="3822192"/>
          </a:xfrm>
        </p:spPr>
        <p:txBody>
          <a:bodyPr/>
          <a:lstStyle/>
          <a:p>
            <a:r>
              <a:rPr lang="de-DE" dirty="0" smtClean="0"/>
              <a:t>Energiedichte 125 </a:t>
            </a:r>
            <a:r>
              <a:rPr lang="de-DE" dirty="0" err="1" smtClean="0"/>
              <a:t>Wh</a:t>
            </a:r>
            <a:r>
              <a:rPr lang="de-DE" dirty="0" smtClean="0"/>
              <a:t>/kg</a:t>
            </a:r>
          </a:p>
          <a:p>
            <a:r>
              <a:rPr lang="de-DE" dirty="0" smtClean="0"/>
              <a:t>Nennspannung 3,7 V</a:t>
            </a:r>
          </a:p>
          <a:p>
            <a:r>
              <a:rPr lang="de-DE" dirty="0" smtClean="0"/>
              <a:t>Geringe Selbstendladung</a:t>
            </a:r>
          </a:p>
          <a:p>
            <a:r>
              <a:rPr lang="de-DE" dirty="0" smtClean="0"/>
              <a:t>Kein Memory Effekt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0"/>
            <a:ext cx="8382000" cy="1069848"/>
          </a:xfrm>
        </p:spPr>
        <p:txBody>
          <a:bodyPr/>
          <a:lstStyle/>
          <a:p>
            <a:r>
              <a:rPr lang="de-DE" dirty="0" smtClean="0"/>
              <a:t>Li - 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Aufbau</a:t>
            </a:r>
            <a:endParaRPr lang="de-DE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Eigenschaften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de-DE" dirty="0" smtClean="0"/>
              <a:t>Plus und Minus Pol gleich den Lithium Ionen Akku</a:t>
            </a:r>
          </a:p>
          <a:p>
            <a:r>
              <a:rPr lang="de-DE" dirty="0" smtClean="0"/>
              <a:t>Elektrolyt: ein Polymer als gelartige oder feste Folie</a:t>
            </a:r>
            <a:endParaRPr lang="de-DE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Bei festem Polymer betrieb ab 60°C bei Gelartigen Raumtemperatur</a:t>
            </a:r>
          </a:p>
          <a:p>
            <a:r>
              <a:rPr lang="de-DE" dirty="0" smtClean="0"/>
              <a:t>Energiedichte 140–180Wh/kg</a:t>
            </a:r>
          </a:p>
          <a:p>
            <a:r>
              <a:rPr lang="de-DE" dirty="0" smtClean="0"/>
              <a:t>Elektrisch und Thermisch empfindlich</a:t>
            </a:r>
          </a:p>
          <a:p>
            <a:r>
              <a:rPr lang="de-DE" dirty="0" smtClean="0"/>
              <a:t>Nennspannung 3,7V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7CE6308-F4F7-4E5C-9A32-94627A2A5EB6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Li – Polymer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Ladeverfahren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E6308-F4F7-4E5C-9A32-94627A2A5EB6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err="1" smtClean="0"/>
              <a:t>Konstantstrom</a:t>
            </a:r>
            <a:endParaRPr lang="de-DE" dirty="0" smtClean="0"/>
          </a:p>
          <a:p>
            <a:r>
              <a:rPr lang="de-DE" dirty="0" smtClean="0"/>
              <a:t>- ∆U Verfahren</a:t>
            </a:r>
          </a:p>
          <a:p>
            <a:r>
              <a:rPr lang="de-DE" dirty="0" smtClean="0"/>
              <a:t>Pulsladeverfahren</a:t>
            </a:r>
          </a:p>
          <a:p>
            <a:r>
              <a:rPr lang="de-DE" dirty="0" err="1" smtClean="0"/>
              <a:t>Konstantspannung</a:t>
            </a:r>
            <a:endParaRPr lang="de-DE" dirty="0" smtClean="0"/>
          </a:p>
          <a:p>
            <a:r>
              <a:rPr lang="de-DE" b="1" dirty="0" smtClean="0"/>
              <a:t> </a:t>
            </a:r>
            <a:r>
              <a:rPr lang="de-DE" dirty="0" smtClean="0"/>
              <a:t>IU – Ladeverfahren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Cronus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448</Words>
  <Application>Microsoft Office PowerPoint</Application>
  <PresentationFormat>Bildschirmpräsentation (4:3)</PresentationFormat>
  <Paragraphs>160</Paragraphs>
  <Slides>20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Cronus</vt:lpstr>
      <vt:lpstr>Akkumulatoren und Ladeverfahren</vt:lpstr>
      <vt:lpstr>Gliederung</vt:lpstr>
      <vt:lpstr>Allgemeines</vt:lpstr>
      <vt:lpstr>Blei Akkumulator</vt:lpstr>
      <vt:lpstr>NiCd</vt:lpstr>
      <vt:lpstr>NiMH</vt:lpstr>
      <vt:lpstr>Li - Ion</vt:lpstr>
      <vt:lpstr>Li – Polymer</vt:lpstr>
      <vt:lpstr>Ladeverfahren</vt:lpstr>
      <vt:lpstr>Konstantstrom</vt:lpstr>
      <vt:lpstr>-∆U Verfahren</vt:lpstr>
      <vt:lpstr>Pulsladeverfahren</vt:lpstr>
      <vt:lpstr>Konstant Spannung</vt:lpstr>
      <vt:lpstr>IU Ladeverfahren</vt:lpstr>
      <vt:lpstr>Vergleich</vt:lpstr>
      <vt:lpstr>Nennspannung</vt:lpstr>
      <vt:lpstr>Energiedichte</vt:lpstr>
      <vt:lpstr>Quellen - Internet</vt:lpstr>
      <vt:lpstr>Quellen - Bücher</vt:lpstr>
      <vt:lpstr>Ende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Akkus und Ladeverfahren</dc:title>
  <dc:creator>Globi</dc:creator>
  <cp:lastModifiedBy>Globi</cp:lastModifiedBy>
  <cp:revision>67</cp:revision>
  <dcterms:created xsi:type="dcterms:W3CDTF">2007-04-27T10:52:30Z</dcterms:created>
  <dcterms:modified xsi:type="dcterms:W3CDTF">2007-07-12T14:31:23Z</dcterms:modified>
</cp:coreProperties>
</file>