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2" r:id="rId8"/>
    <p:sldId id="268" r:id="rId9"/>
    <p:sldId id="274" r:id="rId10"/>
    <p:sldId id="269" r:id="rId11"/>
    <p:sldId id="275" r:id="rId12"/>
    <p:sldId id="270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155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l-GR"/>
  <c:chart>
    <c:autoTitleDeleted val="1"/>
    <c:plotArea>
      <c:layout/>
      <c:pieChart>
        <c:varyColors val="1"/>
        <c:ser>
          <c:idx val="0"/>
          <c:order val="0"/>
          <c:tx>
            <c:strRef>
              <c:f>Φύλλο1!$B$1</c:f>
              <c:strCache>
                <c:ptCount val="1"/>
                <c:pt idx="0">
                  <c:v>Πωλήσεις</c:v>
                </c:pt>
              </c:strCache>
            </c:strRef>
          </c:tx>
          <c:cat>
            <c:strRef>
              <c:f>Φύλλο1!$A$2:$A$7</c:f>
              <c:strCache>
                <c:ptCount val="6"/>
                <c:pt idx="0">
                  <c:v>Versorgungsspannung vergessen</c:v>
                </c:pt>
                <c:pt idx="1">
                  <c:v>Elektrostatische Entladung (ESD) </c:v>
                </c:pt>
                <c:pt idx="2">
                  <c:v>Falsche math. Berechnungen</c:v>
                </c:pt>
                <c:pt idx="3">
                  <c:v>Vorwiderstand vor LED vergessen</c:v>
                </c:pt>
                <c:pt idx="4">
                  <c:v>Polarisierte Bauelemente</c:v>
                </c:pt>
                <c:pt idx="5">
                  <c:v>Unordentliche Verkabelung</c:v>
                </c:pt>
              </c:strCache>
            </c:strRef>
          </c:cat>
          <c:val>
            <c:numRef>
              <c:f>Φύλλο1!$B$2:$B$7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3.2</c:v>
                </c:pt>
                <c:pt idx="2">
                  <c:v>5.4</c:v>
                </c:pt>
                <c:pt idx="3">
                  <c:v>2.2000000000000002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4797522969506205"/>
          <c:y val="0"/>
          <c:w val="0.33956373964360842"/>
          <c:h val="1"/>
        </c:manualLayout>
      </c:layout>
    </c:legend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342CEA3-3058-4D43-AE35-B3DA76CB4003}" type="datetimeFigureOut">
              <a:rPr lang="el-GR" smtClean="0"/>
              <a:pPr/>
              <a:t>22/5/2017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l-GR"/>
          </a:p>
        </p:txBody>
      </p:sp>
      <p:sp>
        <p:nvSpPr>
          <p:cNvPr id="10" name="9 - Ορθογώνιο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- Ορθογώνιο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- Ορθογώνιο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- Ορθογώνιο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Ευθεία γραμμή σύνδεσης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- Ευθεία γραμμή σύνδεσης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- Ευθεία γραμμή σύνδεσης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- Ευθεία γραμμή σύνδεσης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- Ευθεία γραμμή σύνδεσης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- Ευθεία γραμμή σύνδεσης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- Ορθογώνιο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- Έλλειψη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- Έλλειψη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- Έλλειψη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- Έλλειψη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- Έλλειψη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22/5/2017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22/5/2017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8" name="7 - Θέση περιεχομένου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342CEA3-3058-4D43-AE35-B3DA76CB4003}" type="datetimeFigureOut">
              <a:rPr lang="el-GR" smtClean="0"/>
              <a:pPr/>
              <a:t>22/5/2017</a:t>
            </a:fld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0" name="9 - Θέση υποσέλιδου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l-G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342CEA3-3058-4D43-AE35-B3DA76CB4003}" type="datetimeFigureOut">
              <a:rPr lang="el-GR" smtClean="0"/>
              <a:pPr/>
              <a:t>22/5/2017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l-GR"/>
          </a:p>
        </p:txBody>
      </p:sp>
      <p:sp>
        <p:nvSpPr>
          <p:cNvPr id="9" name="8 - Ορθογώνιο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- Ορθογώνιο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- Ορθογώνιο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- Ευθεία γραμμή σύνδεσης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- Ευθεία γραμμή σύνδεσης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- Ευθεία γραμμή σύνδεσης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- Ευθεία γραμμή σύνδεσης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- Ευθεία γραμμή σύνδεσης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- Ορθογώνιο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- Έλλειψη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- Έλλειψη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- Έλλειψη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- Έλλειψη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- Έλλειψη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- Ευθεία γραμμή σύνδεσης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22/5/2017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8 - Θέση περιεχομένου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1" name="10 - Θέση περιεχομένου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22/5/2017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10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3" name="12 - Θέση περιεχομένου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2" name="11 - Θέση κειμένου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4" name="13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6" name="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342CEA3-3058-4D43-AE35-B3DA76CB4003}" type="datetimeFigureOut">
              <a:rPr lang="el-GR" smtClean="0"/>
              <a:pPr/>
              <a:t>22/5/2017</a:t>
            </a:fld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l-G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22/5/2017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- Ευθεία γραμμή σύνδεσης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8" name="7 - Ευθεία γραμμή σύνδεσης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- Ευθεία γραμμή σύνδεσης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- Ευθεία γραμμή σύνδεσης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- Ορθογώνιο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- Ευθεία γραμμή σύνδεσης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- Έλλειψη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- Θέση περιεχομένου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1" name="20 - Θέση ημερομηνίας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342CEA3-3058-4D43-AE35-B3DA76CB4003}" type="datetimeFigureOut">
              <a:rPr lang="el-GR" smtClean="0"/>
              <a:pPr/>
              <a:t>22/5/2017</a:t>
            </a:fld>
            <a:endParaRPr lang="el-GR"/>
          </a:p>
        </p:txBody>
      </p:sp>
      <p:sp>
        <p:nvSpPr>
          <p:cNvPr id="22" name="21 - Θέση αριθμού διαφάνειας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3" name="22 - Θέση υποσέλιδου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Ευθεία γραμμή σύνδεσης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- Έλλειψη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0" name="9 - Ευθεία γραμμή σύνδεσης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- Ορθογώνιο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- Ευθεία γραμμή σύνδεσης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- Ευθεία γραμμή σύνδεσης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- Ευθεία γραμμή σύνδεσης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342CEA3-3058-4D43-AE35-B3DA76CB4003}" type="datetimeFigureOut">
              <a:rPr lang="el-GR" smtClean="0"/>
              <a:pPr/>
              <a:t>22/5/2017</a:t>
            </a:fld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1" name="20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l-G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- Ευθεία γραμμή σύνδεσης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342CEA3-3058-4D43-AE35-B3DA76CB4003}" type="datetimeFigureOut">
              <a:rPr lang="el-GR" smtClean="0"/>
              <a:pPr/>
              <a:t>22/5/2017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Ευθεία γραμμή σύνδεσης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- Ορθογώνιο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Ευθεία γραμμή σύνδεσης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- Έλλειψη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jektlabor.tu-berlin.de/menue/onlinekurs/testen_fehlersuche/tipps_fuer_die_fehlersuche/meine_schaltung_geht_in_die_strombegrenzung/der_fehler_liegt_beim_loeten/" TargetMode="External"/><Relationship Id="rId7" Type="http://schemas.openxmlformats.org/officeDocument/2006/relationships/hyperlink" Target="http://www.portfolio.vigeliusschule.de/Widerstaende%20ermitteln.htm" TargetMode="External"/><Relationship Id="rId2" Type="http://schemas.openxmlformats.org/officeDocument/2006/relationships/hyperlink" Target="http://service.projektlabor.tu-berlin.de/onlinekurs/fehlersuche/sites/prolab.tu-berlin.de.onlinekurs.fehlersuche/files/Fehlersuche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e.wikipedia.org/wiki/Diode" TargetMode="External"/><Relationship Id="rId5" Type="http://schemas.openxmlformats.org/officeDocument/2006/relationships/hyperlink" Target="https://www.drwindows.de/windows-7-allgemein/83440-bluescreens.html" TargetMode="External"/><Relationship Id="rId4" Type="http://schemas.openxmlformats.org/officeDocument/2006/relationships/hyperlink" Target="http://de-onlineshop.nl/index.php?route=product/product&amp;product_id=526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Systematische</a:t>
            </a:r>
            <a:r>
              <a:rPr lang="en-US" dirty="0" smtClean="0"/>
              <a:t> Fehlersuche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Projektlabor</a:t>
            </a:r>
            <a:r>
              <a:rPr lang="en-US" dirty="0" smtClean="0"/>
              <a:t> 2017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Funktioniert</a:t>
            </a:r>
            <a:r>
              <a:rPr lang="en-US" dirty="0" smtClean="0"/>
              <a:t> die SFS?</a:t>
            </a:r>
            <a:endParaRPr lang="el-GR" dirty="0"/>
          </a:p>
        </p:txBody>
      </p:sp>
      <p:sp>
        <p:nvSpPr>
          <p:cNvPr id="4" name="3 - Ορθογώνιο"/>
          <p:cNvSpPr/>
          <p:nvPr/>
        </p:nvSpPr>
        <p:spPr>
          <a:xfrm>
            <a:off x="2571736" y="1714488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Sichtkontrolle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3" name="12 - Βέλος προς τα κάτω"/>
          <p:cNvSpPr/>
          <p:nvPr/>
        </p:nvSpPr>
        <p:spPr>
          <a:xfrm>
            <a:off x="4143372" y="2071678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15 - Βέλος προς τα κάτω"/>
          <p:cNvSpPr/>
          <p:nvPr/>
        </p:nvSpPr>
        <p:spPr>
          <a:xfrm>
            <a:off x="4143372" y="2714620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16 - Βέλος προς τα κάτω"/>
          <p:cNvSpPr/>
          <p:nvPr/>
        </p:nvSpPr>
        <p:spPr>
          <a:xfrm>
            <a:off x="4143372" y="3357562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17 - Βέλος προς τα κάτω"/>
          <p:cNvSpPr/>
          <p:nvPr/>
        </p:nvSpPr>
        <p:spPr>
          <a:xfrm>
            <a:off x="4143372" y="4000504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18 - Βέλος προς τα κάτω"/>
          <p:cNvSpPr/>
          <p:nvPr/>
        </p:nvSpPr>
        <p:spPr>
          <a:xfrm>
            <a:off x="4143372" y="4643446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19 - Ορθογώνιο"/>
          <p:cNvSpPr/>
          <p:nvPr/>
        </p:nvSpPr>
        <p:spPr>
          <a:xfrm>
            <a:off x="2571736" y="2357430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Spannungsversorgung</a:t>
            </a:r>
            <a:r>
              <a:rPr lang="en-US" dirty="0" smtClean="0">
                <a:solidFill>
                  <a:schemeClr val="tx1"/>
                </a:solidFill>
              </a:rPr>
              <a:t> pr</a:t>
            </a:r>
            <a:r>
              <a:rPr lang="de-DE" dirty="0" err="1" smtClean="0">
                <a:solidFill>
                  <a:schemeClr val="tx1"/>
                </a:solidFill>
              </a:rPr>
              <a:t>üfen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1" name="20 - Ορθογώνιο"/>
          <p:cNvSpPr/>
          <p:nvPr/>
        </p:nvSpPr>
        <p:spPr>
          <a:xfrm>
            <a:off x="2571736" y="3000372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Signalfluss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messen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2" name="21 - Ορθογώνιο"/>
          <p:cNvSpPr/>
          <p:nvPr/>
        </p:nvSpPr>
        <p:spPr>
          <a:xfrm>
            <a:off x="2571736" y="3643314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Bauelemente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prüfen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3" name="22 - Ορθογώνιο"/>
          <p:cNvSpPr/>
          <p:nvPr/>
        </p:nvSpPr>
        <p:spPr>
          <a:xfrm>
            <a:off x="2571736" y="4286256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Bauelementenwerte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prüfen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4" name="23 - Ορθογώνιο"/>
          <p:cNvSpPr/>
          <p:nvPr/>
        </p:nvSpPr>
        <p:spPr>
          <a:xfrm>
            <a:off x="2571736" y="4929198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ICs </a:t>
            </a:r>
            <a:r>
              <a:rPr lang="en-US" dirty="0" err="1" smtClean="0">
                <a:solidFill>
                  <a:schemeClr val="tx1"/>
                </a:solidFill>
              </a:rPr>
              <a:t>prüfen</a:t>
            </a:r>
            <a:endParaRPr lang="el-GR" dirty="0">
              <a:solidFill>
                <a:schemeClr val="tx1"/>
              </a:solidFill>
            </a:endParaRPr>
          </a:p>
        </p:txBody>
      </p:sp>
      <p:cxnSp>
        <p:nvCxnSpPr>
          <p:cNvPr id="26" name="25 - Γωνιακή σύνδεση"/>
          <p:cNvCxnSpPr/>
          <p:nvPr/>
        </p:nvCxnSpPr>
        <p:spPr>
          <a:xfrm rot="5400000">
            <a:off x="2571736" y="5357826"/>
            <a:ext cx="714380" cy="571504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- Γωνιακή σύνδεση"/>
          <p:cNvCxnSpPr/>
          <p:nvPr/>
        </p:nvCxnSpPr>
        <p:spPr>
          <a:xfrm rot="16200000" flipH="1">
            <a:off x="3143240" y="5357826"/>
            <a:ext cx="714380" cy="571504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- Στρογγυλεμένο ορθογώνιο"/>
          <p:cNvSpPr/>
          <p:nvPr/>
        </p:nvSpPr>
        <p:spPr>
          <a:xfrm>
            <a:off x="1714480" y="6000768"/>
            <a:ext cx="1643074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Design Fehler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1" name="30 - Στρογγυλεμένο ορθογώνιο"/>
          <p:cNvSpPr/>
          <p:nvPr/>
        </p:nvSpPr>
        <p:spPr>
          <a:xfrm>
            <a:off x="3428992" y="6000768"/>
            <a:ext cx="2286016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Vorherige Baugruppe defekt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3" name="32 - Στρογγυλεμένο ορθογώνιο"/>
          <p:cNvSpPr/>
          <p:nvPr/>
        </p:nvSpPr>
        <p:spPr>
          <a:xfrm>
            <a:off x="5786446" y="5572140"/>
            <a:ext cx="2214578" cy="1071570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Fehlerhaftes Bauteil austauschen</a:t>
            </a:r>
            <a:endParaRPr lang="el-GR" dirty="0">
              <a:solidFill>
                <a:schemeClr val="tx1"/>
              </a:solidFill>
            </a:endParaRPr>
          </a:p>
        </p:txBody>
      </p:sp>
      <p:cxnSp>
        <p:nvCxnSpPr>
          <p:cNvPr id="38" name="37 - Ευθεία γραμμή σύνδεσης"/>
          <p:cNvCxnSpPr/>
          <p:nvPr/>
        </p:nvCxnSpPr>
        <p:spPr>
          <a:xfrm>
            <a:off x="6072198" y="5072074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- Ευθεία γραμμή σύνδεσης"/>
          <p:cNvCxnSpPr/>
          <p:nvPr/>
        </p:nvCxnSpPr>
        <p:spPr>
          <a:xfrm>
            <a:off x="6072198" y="2500306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- Ευθεία γραμμή σύνδεσης"/>
          <p:cNvCxnSpPr/>
          <p:nvPr/>
        </p:nvCxnSpPr>
        <p:spPr>
          <a:xfrm>
            <a:off x="6072198" y="3143248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- Ευθεία γραμμή σύνδεσης"/>
          <p:cNvCxnSpPr/>
          <p:nvPr/>
        </p:nvCxnSpPr>
        <p:spPr>
          <a:xfrm>
            <a:off x="6072198" y="3786190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- Ευθεία γραμμή σύνδεσης"/>
          <p:cNvCxnSpPr/>
          <p:nvPr/>
        </p:nvCxnSpPr>
        <p:spPr>
          <a:xfrm>
            <a:off x="6072198" y="4429132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- Ευθεία γραμμή σύνδεσης"/>
          <p:cNvCxnSpPr/>
          <p:nvPr/>
        </p:nvCxnSpPr>
        <p:spPr>
          <a:xfrm>
            <a:off x="6072198" y="1857364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- Ευθεία γραμμή σύνδεσης"/>
          <p:cNvCxnSpPr>
            <a:endCxn id="33" idx="0"/>
          </p:cNvCxnSpPr>
          <p:nvPr/>
        </p:nvCxnSpPr>
        <p:spPr>
          <a:xfrm rot="5400000">
            <a:off x="5055003" y="3696891"/>
            <a:ext cx="3713981" cy="365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74 - Καμπύλο δεξιό βέλος"/>
          <p:cNvSpPr/>
          <p:nvPr/>
        </p:nvSpPr>
        <p:spPr>
          <a:xfrm>
            <a:off x="1857356" y="1785926"/>
            <a:ext cx="714380" cy="928694"/>
          </a:xfrm>
          <a:prstGeom prst="curved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76" name="75 - TextBox"/>
          <p:cNvSpPr txBox="1"/>
          <p:nvPr/>
        </p:nvSpPr>
        <p:spPr>
          <a:xfrm>
            <a:off x="357158" y="2000240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Kein Fehler</a:t>
            </a:r>
            <a:endParaRPr lang="el-GR" dirty="0"/>
          </a:p>
        </p:txBody>
      </p:sp>
      <p:sp>
        <p:nvSpPr>
          <p:cNvPr id="77" name="76 - TextBox"/>
          <p:cNvSpPr txBox="1"/>
          <p:nvPr/>
        </p:nvSpPr>
        <p:spPr>
          <a:xfrm>
            <a:off x="6357950" y="1357298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Fehler</a:t>
            </a:r>
            <a:endParaRPr lang="el-GR" dirty="0"/>
          </a:p>
        </p:txBody>
      </p:sp>
      <p:sp>
        <p:nvSpPr>
          <p:cNvPr id="78" name="77 - TextBox"/>
          <p:cNvSpPr txBox="1"/>
          <p:nvPr/>
        </p:nvSpPr>
        <p:spPr>
          <a:xfrm>
            <a:off x="7072331" y="1714488"/>
            <a:ext cx="461665" cy="107978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de-DE" dirty="0" smtClean="0"/>
              <a:t>gefunden</a:t>
            </a:r>
            <a:endParaRPr lang="el-G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Funktioniert</a:t>
            </a:r>
            <a:r>
              <a:rPr lang="en-US" dirty="0" smtClean="0"/>
              <a:t> die SFS?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Bauelementenwerte prüfen:</a:t>
            </a:r>
            <a:endParaRPr lang="el-GR" dirty="0"/>
          </a:p>
        </p:txBody>
      </p:sp>
      <p:pic>
        <p:nvPicPr>
          <p:cNvPr id="1027" name="Picture 3" descr="C:\Users\user\Desktop\KS-Widerstaend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00240"/>
            <a:ext cx="7064171" cy="4310487"/>
          </a:xfrm>
          <a:prstGeom prst="rect">
            <a:avLst/>
          </a:prstGeom>
          <a:noFill/>
        </p:spPr>
      </p:pic>
      <p:sp>
        <p:nvSpPr>
          <p:cNvPr id="6" name="5 - Ορθογώνιο"/>
          <p:cNvSpPr/>
          <p:nvPr/>
        </p:nvSpPr>
        <p:spPr>
          <a:xfrm>
            <a:off x="1285852" y="2000240"/>
            <a:ext cx="292895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Funktioniert</a:t>
            </a:r>
            <a:r>
              <a:rPr lang="en-US" dirty="0" smtClean="0"/>
              <a:t> die SFS?</a:t>
            </a:r>
            <a:endParaRPr lang="el-GR" dirty="0"/>
          </a:p>
        </p:txBody>
      </p:sp>
      <p:sp>
        <p:nvSpPr>
          <p:cNvPr id="4" name="3 - Ορθογώνιο"/>
          <p:cNvSpPr/>
          <p:nvPr/>
        </p:nvSpPr>
        <p:spPr>
          <a:xfrm>
            <a:off x="2571736" y="1714488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Sichtkontrolle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3" name="12 - Βέλος προς τα κάτω"/>
          <p:cNvSpPr/>
          <p:nvPr/>
        </p:nvSpPr>
        <p:spPr>
          <a:xfrm>
            <a:off x="4143372" y="2071678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15 - Βέλος προς τα κάτω"/>
          <p:cNvSpPr/>
          <p:nvPr/>
        </p:nvSpPr>
        <p:spPr>
          <a:xfrm>
            <a:off x="4143372" y="2714620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16 - Βέλος προς τα κάτω"/>
          <p:cNvSpPr/>
          <p:nvPr/>
        </p:nvSpPr>
        <p:spPr>
          <a:xfrm>
            <a:off x="4143372" y="3357562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17 - Βέλος προς τα κάτω"/>
          <p:cNvSpPr/>
          <p:nvPr/>
        </p:nvSpPr>
        <p:spPr>
          <a:xfrm>
            <a:off x="4143372" y="4000504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18 - Βέλος προς τα κάτω"/>
          <p:cNvSpPr/>
          <p:nvPr/>
        </p:nvSpPr>
        <p:spPr>
          <a:xfrm>
            <a:off x="4143372" y="4643446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19 - Ορθογώνιο"/>
          <p:cNvSpPr/>
          <p:nvPr/>
        </p:nvSpPr>
        <p:spPr>
          <a:xfrm>
            <a:off x="2571736" y="2357430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Spannungsversorgung</a:t>
            </a:r>
            <a:r>
              <a:rPr lang="en-US" dirty="0" smtClean="0">
                <a:solidFill>
                  <a:schemeClr val="tx1"/>
                </a:solidFill>
              </a:rPr>
              <a:t> pr</a:t>
            </a:r>
            <a:r>
              <a:rPr lang="de-DE" dirty="0" err="1" smtClean="0">
                <a:solidFill>
                  <a:schemeClr val="tx1"/>
                </a:solidFill>
              </a:rPr>
              <a:t>üfen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1" name="20 - Ορθογώνιο"/>
          <p:cNvSpPr/>
          <p:nvPr/>
        </p:nvSpPr>
        <p:spPr>
          <a:xfrm>
            <a:off x="2571736" y="3000372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Signalfluss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messen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2" name="21 - Ορθογώνιο"/>
          <p:cNvSpPr/>
          <p:nvPr/>
        </p:nvSpPr>
        <p:spPr>
          <a:xfrm>
            <a:off x="2571736" y="3643314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Bauelemente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prüfen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3" name="22 - Ορθογώνιο"/>
          <p:cNvSpPr/>
          <p:nvPr/>
        </p:nvSpPr>
        <p:spPr>
          <a:xfrm>
            <a:off x="2571736" y="4286256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Bauelementenwerte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prüfen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4" name="23 - Ορθογώνιο"/>
          <p:cNvSpPr/>
          <p:nvPr/>
        </p:nvSpPr>
        <p:spPr>
          <a:xfrm>
            <a:off x="2571736" y="4929198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ICs </a:t>
            </a:r>
            <a:r>
              <a:rPr lang="en-US" dirty="0" err="1" smtClean="0">
                <a:solidFill>
                  <a:schemeClr val="tx1"/>
                </a:solidFill>
              </a:rPr>
              <a:t>prüfen</a:t>
            </a:r>
            <a:endParaRPr lang="el-GR" dirty="0">
              <a:solidFill>
                <a:schemeClr val="tx1"/>
              </a:solidFill>
            </a:endParaRPr>
          </a:p>
        </p:txBody>
      </p:sp>
      <p:cxnSp>
        <p:nvCxnSpPr>
          <p:cNvPr id="26" name="25 - Γωνιακή σύνδεση"/>
          <p:cNvCxnSpPr/>
          <p:nvPr/>
        </p:nvCxnSpPr>
        <p:spPr>
          <a:xfrm rot="5400000">
            <a:off x="2571736" y="5357826"/>
            <a:ext cx="714380" cy="571504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- Γωνιακή σύνδεση"/>
          <p:cNvCxnSpPr/>
          <p:nvPr/>
        </p:nvCxnSpPr>
        <p:spPr>
          <a:xfrm rot="16200000" flipH="1">
            <a:off x="3143240" y="5357826"/>
            <a:ext cx="714380" cy="571504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- Στρογγυλεμένο ορθογώνιο"/>
          <p:cNvSpPr/>
          <p:nvPr/>
        </p:nvSpPr>
        <p:spPr>
          <a:xfrm>
            <a:off x="1714480" y="6000768"/>
            <a:ext cx="1643074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Design Fehler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1" name="30 - Στρογγυλεμένο ορθογώνιο"/>
          <p:cNvSpPr/>
          <p:nvPr/>
        </p:nvSpPr>
        <p:spPr>
          <a:xfrm>
            <a:off x="3428992" y="6000768"/>
            <a:ext cx="2286016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Vorherige Baugruppe defekt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3" name="32 - Στρογγυλεμένο ορθογώνιο"/>
          <p:cNvSpPr/>
          <p:nvPr/>
        </p:nvSpPr>
        <p:spPr>
          <a:xfrm>
            <a:off x="5786446" y="5572140"/>
            <a:ext cx="2214578" cy="1071570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Fehlerhaftes Bauteil austauschen</a:t>
            </a:r>
            <a:endParaRPr lang="el-GR" dirty="0">
              <a:solidFill>
                <a:schemeClr val="tx1"/>
              </a:solidFill>
            </a:endParaRPr>
          </a:p>
        </p:txBody>
      </p:sp>
      <p:cxnSp>
        <p:nvCxnSpPr>
          <p:cNvPr id="38" name="37 - Ευθεία γραμμή σύνδεσης"/>
          <p:cNvCxnSpPr/>
          <p:nvPr/>
        </p:nvCxnSpPr>
        <p:spPr>
          <a:xfrm>
            <a:off x="6072198" y="5072074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- Ευθεία γραμμή σύνδεσης"/>
          <p:cNvCxnSpPr/>
          <p:nvPr/>
        </p:nvCxnSpPr>
        <p:spPr>
          <a:xfrm>
            <a:off x="6072198" y="2500306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- Ευθεία γραμμή σύνδεσης"/>
          <p:cNvCxnSpPr/>
          <p:nvPr/>
        </p:nvCxnSpPr>
        <p:spPr>
          <a:xfrm>
            <a:off x="6072198" y="3143248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- Ευθεία γραμμή σύνδεσης"/>
          <p:cNvCxnSpPr/>
          <p:nvPr/>
        </p:nvCxnSpPr>
        <p:spPr>
          <a:xfrm>
            <a:off x="6072198" y="3786190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- Ευθεία γραμμή σύνδεσης"/>
          <p:cNvCxnSpPr/>
          <p:nvPr/>
        </p:nvCxnSpPr>
        <p:spPr>
          <a:xfrm>
            <a:off x="6072198" y="4429132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- Ευθεία γραμμή σύνδεσης"/>
          <p:cNvCxnSpPr/>
          <p:nvPr/>
        </p:nvCxnSpPr>
        <p:spPr>
          <a:xfrm>
            <a:off x="6072198" y="1857364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- Ευθεία γραμμή σύνδεσης"/>
          <p:cNvCxnSpPr>
            <a:endCxn id="33" idx="0"/>
          </p:cNvCxnSpPr>
          <p:nvPr/>
        </p:nvCxnSpPr>
        <p:spPr>
          <a:xfrm rot="5400000">
            <a:off x="5055003" y="3696891"/>
            <a:ext cx="3713981" cy="365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74 - Καμπύλο δεξιό βέλος"/>
          <p:cNvSpPr/>
          <p:nvPr/>
        </p:nvSpPr>
        <p:spPr>
          <a:xfrm>
            <a:off x="1857356" y="1785926"/>
            <a:ext cx="714380" cy="928694"/>
          </a:xfrm>
          <a:prstGeom prst="curved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76" name="75 - TextBox"/>
          <p:cNvSpPr txBox="1"/>
          <p:nvPr/>
        </p:nvSpPr>
        <p:spPr>
          <a:xfrm>
            <a:off x="357158" y="2000240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Kein Fehler</a:t>
            </a:r>
            <a:endParaRPr lang="el-GR" dirty="0"/>
          </a:p>
        </p:txBody>
      </p:sp>
      <p:sp>
        <p:nvSpPr>
          <p:cNvPr id="77" name="76 - TextBox"/>
          <p:cNvSpPr txBox="1"/>
          <p:nvPr/>
        </p:nvSpPr>
        <p:spPr>
          <a:xfrm>
            <a:off x="6357950" y="1357298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Fehler</a:t>
            </a:r>
            <a:endParaRPr lang="el-GR" dirty="0"/>
          </a:p>
        </p:txBody>
      </p:sp>
      <p:sp>
        <p:nvSpPr>
          <p:cNvPr id="78" name="77 - TextBox"/>
          <p:cNvSpPr txBox="1"/>
          <p:nvPr/>
        </p:nvSpPr>
        <p:spPr>
          <a:xfrm>
            <a:off x="7072331" y="1714488"/>
            <a:ext cx="461665" cy="107978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de-DE" dirty="0" smtClean="0"/>
              <a:t>gefunden</a:t>
            </a:r>
            <a:endParaRPr lang="el-G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Häufigste Fehler</a:t>
            </a:r>
            <a:endParaRPr lang="el-GR" dirty="0"/>
          </a:p>
        </p:txBody>
      </p:sp>
      <p:graphicFrame>
        <p:nvGraphicFramePr>
          <p:cNvPr id="4" name="3 - Θέση περιεχομένου"/>
          <p:cNvGraphicFramePr>
            <a:graphicFrameLocks noGrp="1"/>
          </p:cNvGraphicFramePr>
          <p:nvPr>
            <p:ph sz="quarter" idx="1"/>
          </p:nvPr>
        </p:nvGraphicFramePr>
        <p:xfrm>
          <a:off x="457200" y="1643050"/>
          <a:ext cx="8329642" cy="5214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de-DE" sz="1800" dirty="0" smtClean="0">
                <a:hlinkClick r:id="rId2"/>
              </a:rPr>
              <a:t>http://</a:t>
            </a:r>
            <a:r>
              <a:rPr lang="de-DE" sz="1800" dirty="0" smtClean="0">
                <a:hlinkClick r:id="rId2"/>
              </a:rPr>
              <a:t>service.projektlabor.tu-berlin.de/onlinekurs/fehlersuche/sites/prolab.tu-berlin.de.onlinekurs.fehlersuche/files/Fehlersuche.pdf</a:t>
            </a:r>
            <a:endParaRPr lang="de-DE" sz="1800" dirty="0" smtClean="0"/>
          </a:p>
          <a:p>
            <a:pPr>
              <a:buFont typeface="Arial" pitchFamily="34" charset="0"/>
              <a:buChar char="•"/>
            </a:pPr>
            <a:r>
              <a:rPr lang="de-DE" sz="1800" dirty="0" smtClean="0">
                <a:hlinkClick r:id="rId3"/>
              </a:rPr>
              <a:t>http://www.projektlabor.tu-berlin.de/menue/onlinekurs/testen_fehlersuche/tipps_fuer_die_fehlersuche/meine_schaltung_geht_in_die_strombegrenzung/der_fehler_liegt_beim_loeten</a:t>
            </a:r>
            <a:r>
              <a:rPr lang="de-DE" sz="1800" dirty="0" smtClean="0">
                <a:hlinkClick r:id="rId3"/>
              </a:rPr>
              <a:t>/</a:t>
            </a:r>
            <a:endParaRPr lang="de-DE" sz="1800" dirty="0" smtClean="0"/>
          </a:p>
          <a:p>
            <a:pPr>
              <a:buFont typeface="Arial" pitchFamily="34" charset="0"/>
              <a:buChar char="•"/>
            </a:pPr>
            <a:r>
              <a:rPr lang="de-DE" sz="1800" dirty="0" smtClean="0">
                <a:hlinkClick r:id="rId4"/>
              </a:rPr>
              <a:t>http://</a:t>
            </a:r>
            <a:r>
              <a:rPr lang="de-DE" sz="1800" dirty="0" smtClean="0">
                <a:hlinkClick r:id="rId4"/>
              </a:rPr>
              <a:t>de-onlineshop.nl/index.php?route=product/product&amp;product_id=526</a:t>
            </a:r>
            <a:endParaRPr lang="de-DE" sz="1800" dirty="0" smtClean="0"/>
          </a:p>
          <a:p>
            <a:pPr>
              <a:buFont typeface="Arial" pitchFamily="34" charset="0"/>
              <a:buChar char="•"/>
            </a:pPr>
            <a:r>
              <a:rPr lang="de-DE" sz="1800" dirty="0" smtClean="0">
                <a:hlinkClick r:id="rId5"/>
              </a:rPr>
              <a:t>https://</a:t>
            </a:r>
            <a:r>
              <a:rPr lang="de-DE" sz="1800" dirty="0" smtClean="0">
                <a:hlinkClick r:id="rId5"/>
              </a:rPr>
              <a:t>www.drwindows.de/windows-7-allgemein/83440-bluescreens.html</a:t>
            </a:r>
            <a:endParaRPr lang="de-DE" sz="1800" dirty="0" smtClean="0"/>
          </a:p>
          <a:p>
            <a:pPr>
              <a:buFont typeface="Arial" pitchFamily="34" charset="0"/>
              <a:buChar char="•"/>
            </a:pPr>
            <a:r>
              <a:rPr lang="de-DE" sz="1800" dirty="0" smtClean="0">
                <a:hlinkClick r:id="rId6"/>
              </a:rPr>
              <a:t>https://</a:t>
            </a:r>
            <a:r>
              <a:rPr lang="de-DE" sz="1800" dirty="0" smtClean="0">
                <a:hlinkClick r:id="rId6"/>
              </a:rPr>
              <a:t>de.wikipedia.org/wiki/Diode</a:t>
            </a:r>
            <a:endParaRPr lang="de-DE" sz="1800" dirty="0" smtClean="0"/>
          </a:p>
          <a:p>
            <a:pPr>
              <a:buFont typeface="Arial" pitchFamily="34" charset="0"/>
              <a:buChar char="•"/>
            </a:pPr>
            <a:r>
              <a:rPr lang="de-DE" sz="1800" dirty="0" smtClean="0">
                <a:hlinkClick r:id="rId7"/>
              </a:rPr>
              <a:t>http://</a:t>
            </a:r>
            <a:r>
              <a:rPr lang="de-DE" sz="1800" dirty="0" smtClean="0">
                <a:hlinkClick r:id="rId7"/>
              </a:rPr>
              <a:t>www.portfolio.vigeliusschule.de/Widerstaende%20ermitteln.htm</a:t>
            </a:r>
            <a:endParaRPr lang="de-DE" sz="1800" dirty="0" smtClean="0"/>
          </a:p>
          <a:p>
            <a:pPr>
              <a:buFont typeface="Arial" pitchFamily="34" charset="0"/>
              <a:buChar char="•"/>
            </a:pPr>
            <a:endParaRPr lang="el-GR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Vielen Dank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sz="3600" dirty="0" smtClean="0"/>
              <a:t>																								    Gibt es Fragen?</a:t>
            </a:r>
            <a:endParaRPr lang="el-GR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Warum braucht man die SFS?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err="1" smtClean="0"/>
              <a:t>Sehr</a:t>
            </a:r>
            <a:r>
              <a:rPr lang="en-US" dirty="0" smtClean="0"/>
              <a:t> </a:t>
            </a:r>
            <a:r>
              <a:rPr lang="en-US" dirty="0" err="1" smtClean="0"/>
              <a:t>komplizierte</a:t>
            </a:r>
            <a:r>
              <a:rPr lang="en-US" dirty="0" smtClean="0"/>
              <a:t> </a:t>
            </a:r>
            <a:r>
              <a:rPr lang="en-US" dirty="0" err="1" smtClean="0"/>
              <a:t>Schaltungen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Fehler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immer</a:t>
            </a:r>
            <a:r>
              <a:rPr lang="en-US" dirty="0" smtClean="0"/>
              <a:t> </a:t>
            </a:r>
            <a:r>
              <a:rPr lang="en-US" dirty="0" err="1" smtClean="0"/>
              <a:t>entdeckt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Unbekannte</a:t>
            </a:r>
            <a:r>
              <a:rPr lang="en-US" dirty="0" smtClean="0"/>
              <a:t> </a:t>
            </a:r>
            <a:r>
              <a:rPr lang="en-US" dirty="0" err="1" smtClean="0"/>
              <a:t>Fehler</a:t>
            </a:r>
            <a:r>
              <a:rPr lang="en-US" dirty="0" smtClean="0"/>
              <a:t> </a:t>
            </a:r>
            <a:r>
              <a:rPr lang="en-US" dirty="0" err="1" smtClean="0"/>
              <a:t>lassen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finden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oberflächliches</a:t>
            </a:r>
            <a:r>
              <a:rPr lang="en-US" dirty="0" smtClean="0"/>
              <a:t> </a:t>
            </a:r>
            <a:r>
              <a:rPr lang="en-US" dirty="0" err="1" smtClean="0"/>
              <a:t>Verständnis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Schaltung</a:t>
            </a:r>
            <a:r>
              <a:rPr lang="en-US" dirty="0" smtClean="0"/>
              <a:t> </a:t>
            </a:r>
            <a:r>
              <a:rPr lang="en-US" dirty="0" err="1" smtClean="0"/>
              <a:t>nötig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l-G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Funktioniert</a:t>
            </a:r>
            <a:r>
              <a:rPr lang="en-US" dirty="0" smtClean="0"/>
              <a:t> die SFS?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04351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de-DE" dirty="0" smtClean="0"/>
              <a:t>Die Schaltung wird in </a:t>
            </a:r>
            <a:r>
              <a:rPr lang="de-DE" dirty="0" smtClean="0"/>
              <a:t>Blöcke </a:t>
            </a:r>
            <a:r>
              <a:rPr lang="de-DE" dirty="0" smtClean="0"/>
              <a:t>zerlegt </a:t>
            </a:r>
          </a:p>
          <a:p>
            <a:pPr>
              <a:buFont typeface="Wingdings" pitchFamily="2" charset="2"/>
              <a:buChar char="§"/>
            </a:pPr>
            <a:endParaRPr lang="de-DE" dirty="0" smtClean="0"/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Aussagekräftige Fehlerbeschreibung</a:t>
            </a:r>
          </a:p>
          <a:p>
            <a:pPr>
              <a:buFont typeface="Wingdings" pitchFamily="2" charset="2"/>
              <a:buChar char="§"/>
            </a:pPr>
            <a:endParaRPr lang="de-DE" dirty="0" smtClean="0"/>
          </a:p>
          <a:p>
            <a:pPr>
              <a:buFont typeface="Wingdings" pitchFamily="2" charset="2"/>
              <a:buChar char="§"/>
            </a:pPr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Manchmal ist es nötig den Signalfluss </a:t>
            </a:r>
            <a:r>
              <a:rPr lang="de-DE" dirty="0" smtClean="0">
                <a:solidFill>
                  <a:srgbClr val="C00000"/>
                </a:solidFill>
              </a:rPr>
              <a:t>aufzutrennen</a:t>
            </a:r>
            <a:endParaRPr lang="el-GR" dirty="0">
              <a:solidFill>
                <a:srgbClr val="C00000"/>
              </a:solidFill>
            </a:endParaRPr>
          </a:p>
        </p:txBody>
      </p:sp>
      <p:sp>
        <p:nvSpPr>
          <p:cNvPr id="4" name="3 - Ορθογώνιο"/>
          <p:cNvSpPr/>
          <p:nvPr/>
        </p:nvSpPr>
        <p:spPr>
          <a:xfrm>
            <a:off x="1571604" y="5500702"/>
            <a:ext cx="785818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6" name="5 - Ορθογώνιο"/>
          <p:cNvSpPr/>
          <p:nvPr/>
        </p:nvSpPr>
        <p:spPr>
          <a:xfrm>
            <a:off x="4143372" y="5500702"/>
            <a:ext cx="785818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6 - Ορθογώνιο"/>
          <p:cNvSpPr/>
          <p:nvPr/>
        </p:nvSpPr>
        <p:spPr>
          <a:xfrm>
            <a:off x="4143372" y="6143644"/>
            <a:ext cx="785818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9" name="8 - Ευθύγραμμο βέλος σύνδεσης"/>
          <p:cNvCxnSpPr>
            <a:stCxn id="4" idx="3"/>
            <a:endCxn id="6" idx="1"/>
          </p:cNvCxnSpPr>
          <p:nvPr/>
        </p:nvCxnSpPr>
        <p:spPr>
          <a:xfrm>
            <a:off x="2357422" y="5643578"/>
            <a:ext cx="178595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- Ευθύγραμμο βέλος σύνδεσης"/>
          <p:cNvCxnSpPr>
            <a:endCxn id="4" idx="1"/>
          </p:cNvCxnSpPr>
          <p:nvPr/>
        </p:nvCxnSpPr>
        <p:spPr>
          <a:xfrm>
            <a:off x="857224" y="5643578"/>
            <a:ext cx="71438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- Γωνιακή σύνδεση"/>
          <p:cNvCxnSpPr>
            <a:endCxn id="7" idx="1"/>
          </p:cNvCxnSpPr>
          <p:nvPr/>
        </p:nvCxnSpPr>
        <p:spPr>
          <a:xfrm>
            <a:off x="3214678" y="5643578"/>
            <a:ext cx="928694" cy="64294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- TextBox"/>
          <p:cNvSpPr txBox="1"/>
          <p:nvPr/>
        </p:nvSpPr>
        <p:spPr>
          <a:xfrm>
            <a:off x="1571604" y="5500702"/>
            <a:ext cx="1041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Block A</a:t>
            </a:r>
            <a:endParaRPr lang="el-GR" sz="1400" dirty="0"/>
          </a:p>
        </p:txBody>
      </p:sp>
      <p:sp>
        <p:nvSpPr>
          <p:cNvPr id="15" name="14 - TextBox"/>
          <p:cNvSpPr txBox="1"/>
          <p:nvPr/>
        </p:nvSpPr>
        <p:spPr>
          <a:xfrm>
            <a:off x="4143372" y="5500702"/>
            <a:ext cx="1041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Block B</a:t>
            </a:r>
            <a:endParaRPr lang="el-GR" sz="1400" dirty="0"/>
          </a:p>
        </p:txBody>
      </p:sp>
      <p:sp>
        <p:nvSpPr>
          <p:cNvPr id="16" name="15 - TextBox"/>
          <p:cNvSpPr txBox="1"/>
          <p:nvPr/>
        </p:nvSpPr>
        <p:spPr>
          <a:xfrm>
            <a:off x="4143372" y="6143644"/>
            <a:ext cx="1041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Block C</a:t>
            </a:r>
            <a:endParaRPr lang="el-GR" sz="1400" dirty="0"/>
          </a:p>
        </p:txBody>
      </p:sp>
      <p:cxnSp>
        <p:nvCxnSpPr>
          <p:cNvPr id="18" name="17 - Ευθύγραμμο βέλος σύνδεσης"/>
          <p:cNvCxnSpPr/>
          <p:nvPr/>
        </p:nvCxnSpPr>
        <p:spPr>
          <a:xfrm>
            <a:off x="4929190" y="5643578"/>
            <a:ext cx="100013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- Ευθεία γραμμή σύνδεσης"/>
          <p:cNvCxnSpPr/>
          <p:nvPr/>
        </p:nvCxnSpPr>
        <p:spPr>
          <a:xfrm>
            <a:off x="4929190" y="6286520"/>
            <a:ext cx="114300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- Ευθύγραμμο βέλος σύνδεσης"/>
          <p:cNvCxnSpPr/>
          <p:nvPr/>
        </p:nvCxnSpPr>
        <p:spPr>
          <a:xfrm rot="5400000" flipH="1" flipV="1">
            <a:off x="5822959" y="6035693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- Ορθογώνιο"/>
          <p:cNvSpPr/>
          <p:nvPr/>
        </p:nvSpPr>
        <p:spPr>
          <a:xfrm>
            <a:off x="5929322" y="550070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36" name="35 - TextBox"/>
          <p:cNvSpPr txBox="1"/>
          <p:nvPr/>
        </p:nvSpPr>
        <p:spPr>
          <a:xfrm>
            <a:off x="5929322" y="5429264"/>
            <a:ext cx="3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+</a:t>
            </a:r>
            <a:endParaRPr lang="el-GR" dirty="0"/>
          </a:p>
        </p:txBody>
      </p:sp>
      <p:sp>
        <p:nvSpPr>
          <p:cNvPr id="37" name="36 - Έλλειψη"/>
          <p:cNvSpPr/>
          <p:nvPr/>
        </p:nvSpPr>
        <p:spPr>
          <a:xfrm>
            <a:off x="785786" y="5572140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56" name="55 - Ευθύγραμμο βέλος σύνδεσης"/>
          <p:cNvCxnSpPr/>
          <p:nvPr/>
        </p:nvCxnSpPr>
        <p:spPr>
          <a:xfrm>
            <a:off x="6215074" y="5643578"/>
            <a:ext cx="71438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56 - Έλλειψη"/>
          <p:cNvSpPr/>
          <p:nvPr/>
        </p:nvSpPr>
        <p:spPr>
          <a:xfrm>
            <a:off x="6929454" y="5572140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8" name="57 - TextBox"/>
          <p:cNvSpPr txBox="1"/>
          <p:nvPr/>
        </p:nvSpPr>
        <p:spPr>
          <a:xfrm>
            <a:off x="571472" y="5072074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EIN</a:t>
            </a:r>
            <a:endParaRPr lang="el-GR" sz="1600" dirty="0"/>
          </a:p>
        </p:txBody>
      </p:sp>
      <p:sp>
        <p:nvSpPr>
          <p:cNvPr id="59" name="58 - TextBox"/>
          <p:cNvSpPr txBox="1"/>
          <p:nvPr/>
        </p:nvSpPr>
        <p:spPr>
          <a:xfrm>
            <a:off x="6643702" y="5072074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AUS</a:t>
            </a:r>
            <a:endParaRPr lang="el-GR" sz="1600" dirty="0"/>
          </a:p>
        </p:txBody>
      </p:sp>
      <p:sp>
        <p:nvSpPr>
          <p:cNvPr id="60" name="59 - TextBox"/>
          <p:cNvSpPr txBox="1"/>
          <p:nvPr/>
        </p:nvSpPr>
        <p:spPr>
          <a:xfrm>
            <a:off x="5286380" y="5143512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X</a:t>
            </a:r>
            <a:endParaRPr lang="el-GR" dirty="0"/>
          </a:p>
        </p:txBody>
      </p:sp>
      <p:sp>
        <p:nvSpPr>
          <p:cNvPr id="61" name="60 - TextBox"/>
          <p:cNvSpPr txBox="1"/>
          <p:nvPr/>
        </p:nvSpPr>
        <p:spPr>
          <a:xfrm>
            <a:off x="5286380" y="5857892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Y</a:t>
            </a:r>
            <a:endParaRPr lang="el-G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Funktioniert</a:t>
            </a:r>
            <a:r>
              <a:rPr lang="en-US" dirty="0" smtClean="0"/>
              <a:t> die SFS?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04351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de-DE" dirty="0" smtClean="0"/>
              <a:t>Die Schaltung wird in </a:t>
            </a:r>
            <a:r>
              <a:rPr lang="de-DE" dirty="0" smtClean="0"/>
              <a:t>Blöcke </a:t>
            </a:r>
            <a:r>
              <a:rPr lang="de-DE" dirty="0" smtClean="0"/>
              <a:t>zerlegt </a:t>
            </a:r>
          </a:p>
          <a:p>
            <a:pPr>
              <a:buFont typeface="Wingdings" pitchFamily="2" charset="2"/>
              <a:buChar char="§"/>
            </a:pPr>
            <a:endParaRPr lang="de-DE" dirty="0" smtClean="0"/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Aussagekräftige Fehlerbeschreibung</a:t>
            </a:r>
          </a:p>
          <a:p>
            <a:pPr>
              <a:buFont typeface="Wingdings" pitchFamily="2" charset="2"/>
              <a:buChar char="§"/>
            </a:pPr>
            <a:endParaRPr lang="de-DE" dirty="0" smtClean="0"/>
          </a:p>
          <a:p>
            <a:pPr>
              <a:buFont typeface="Wingdings" pitchFamily="2" charset="2"/>
              <a:buChar char="§"/>
            </a:pPr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Manchmal ist es nötig den Signalfluss </a:t>
            </a:r>
            <a:r>
              <a:rPr lang="de-DE" dirty="0" smtClean="0">
                <a:solidFill>
                  <a:srgbClr val="C00000"/>
                </a:solidFill>
              </a:rPr>
              <a:t>aufzutrennen</a:t>
            </a:r>
          </a:p>
          <a:p>
            <a:pPr lvl="2">
              <a:buFont typeface="Wingdings" pitchFamily="2" charset="2"/>
              <a:buChar char="§"/>
            </a:pPr>
            <a:r>
              <a:rPr lang="de-DE" dirty="0" smtClean="0"/>
              <a:t>ICs entfernen</a:t>
            </a:r>
          </a:p>
          <a:p>
            <a:pPr lvl="2">
              <a:buFont typeface="Wingdings" pitchFamily="2" charset="2"/>
              <a:buChar char="§"/>
            </a:pPr>
            <a:r>
              <a:rPr lang="de-DE" dirty="0" smtClean="0"/>
              <a:t>Bauelemente ausloten </a:t>
            </a:r>
          </a:p>
          <a:p>
            <a:pPr lvl="2">
              <a:buFont typeface="Wingdings" pitchFamily="2" charset="2"/>
              <a:buChar char="§"/>
            </a:pPr>
            <a:r>
              <a:rPr lang="de-DE" dirty="0" smtClean="0"/>
              <a:t>Leiterbahn durchtrennen</a:t>
            </a:r>
          </a:p>
          <a:p>
            <a:pPr>
              <a:buNone/>
            </a:pPr>
            <a:endParaRPr lang="el-GR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Funktioniert</a:t>
            </a:r>
            <a:r>
              <a:rPr lang="en-US" dirty="0" smtClean="0"/>
              <a:t> die SFS?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100000"/>
              <a:buFont typeface="Wingdings" pitchFamily="2" charset="2"/>
              <a:buChar char="ü"/>
            </a:pPr>
            <a:r>
              <a:rPr lang="de-DE" dirty="0" smtClean="0"/>
              <a:t>Fehlerhafter Block </a:t>
            </a:r>
            <a:r>
              <a:rPr lang="de-DE" dirty="0" smtClean="0"/>
              <a:t>eingegrenzt? </a:t>
            </a:r>
            <a:r>
              <a:rPr lang="de-DE" dirty="0" smtClean="0">
                <a:solidFill>
                  <a:srgbClr val="C00000"/>
                </a:solidFill>
              </a:rPr>
              <a:t>Algorithmus</a:t>
            </a:r>
            <a:r>
              <a:rPr lang="de-DE" dirty="0" smtClean="0"/>
              <a:t> für </a:t>
            </a:r>
            <a:r>
              <a:rPr lang="de-DE" dirty="0" smtClean="0"/>
              <a:t>diesen Block </a:t>
            </a:r>
            <a:r>
              <a:rPr lang="de-DE" dirty="0" smtClean="0"/>
              <a:t>verwenden:</a:t>
            </a:r>
          </a:p>
          <a:p>
            <a:pPr>
              <a:buSzPct val="100000"/>
              <a:buFont typeface="Wingdings" pitchFamily="2" charset="2"/>
              <a:buChar char="ü"/>
            </a:pPr>
            <a:endParaRPr lang="el-G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Funktioniert</a:t>
            </a:r>
            <a:r>
              <a:rPr lang="en-US" dirty="0" smtClean="0"/>
              <a:t> die SFS?</a:t>
            </a:r>
            <a:endParaRPr lang="el-GR" dirty="0"/>
          </a:p>
        </p:txBody>
      </p:sp>
      <p:sp>
        <p:nvSpPr>
          <p:cNvPr id="4" name="3 - Ορθογώνιο"/>
          <p:cNvSpPr/>
          <p:nvPr/>
        </p:nvSpPr>
        <p:spPr>
          <a:xfrm>
            <a:off x="2571736" y="1714488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Sichtkontrolle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3" name="12 - Βέλος προς τα κάτω"/>
          <p:cNvSpPr/>
          <p:nvPr/>
        </p:nvSpPr>
        <p:spPr>
          <a:xfrm>
            <a:off x="4143372" y="2071678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15 - Βέλος προς τα κάτω"/>
          <p:cNvSpPr/>
          <p:nvPr/>
        </p:nvSpPr>
        <p:spPr>
          <a:xfrm>
            <a:off x="4143372" y="2714620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16 - Βέλος προς τα κάτω"/>
          <p:cNvSpPr/>
          <p:nvPr/>
        </p:nvSpPr>
        <p:spPr>
          <a:xfrm>
            <a:off x="4143372" y="3357562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17 - Βέλος προς τα κάτω"/>
          <p:cNvSpPr/>
          <p:nvPr/>
        </p:nvSpPr>
        <p:spPr>
          <a:xfrm>
            <a:off x="4143372" y="4000504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18 - Βέλος προς τα κάτω"/>
          <p:cNvSpPr/>
          <p:nvPr/>
        </p:nvSpPr>
        <p:spPr>
          <a:xfrm>
            <a:off x="4143372" y="4643446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19 - Ορθογώνιο"/>
          <p:cNvSpPr/>
          <p:nvPr/>
        </p:nvSpPr>
        <p:spPr>
          <a:xfrm>
            <a:off x="2571736" y="2357430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Spannungsversorgung</a:t>
            </a:r>
            <a:r>
              <a:rPr lang="en-US" dirty="0" smtClean="0">
                <a:solidFill>
                  <a:schemeClr val="tx1"/>
                </a:solidFill>
              </a:rPr>
              <a:t> pr</a:t>
            </a:r>
            <a:r>
              <a:rPr lang="de-DE" dirty="0" err="1" smtClean="0">
                <a:solidFill>
                  <a:schemeClr val="tx1"/>
                </a:solidFill>
              </a:rPr>
              <a:t>üfen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1" name="20 - Ορθογώνιο"/>
          <p:cNvSpPr/>
          <p:nvPr/>
        </p:nvSpPr>
        <p:spPr>
          <a:xfrm>
            <a:off x="2571736" y="3000372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Signalfluss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messen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2" name="21 - Ορθογώνιο"/>
          <p:cNvSpPr/>
          <p:nvPr/>
        </p:nvSpPr>
        <p:spPr>
          <a:xfrm>
            <a:off x="2571736" y="3643314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Bauelemente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prüfen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3" name="22 - Ορθογώνιο"/>
          <p:cNvSpPr/>
          <p:nvPr/>
        </p:nvSpPr>
        <p:spPr>
          <a:xfrm>
            <a:off x="2571736" y="4286256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Bauelementenwerte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prüfen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4" name="23 - Ορθογώνιο"/>
          <p:cNvSpPr/>
          <p:nvPr/>
        </p:nvSpPr>
        <p:spPr>
          <a:xfrm>
            <a:off x="2571736" y="4929198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ICs </a:t>
            </a:r>
            <a:r>
              <a:rPr lang="en-US" dirty="0" err="1" smtClean="0">
                <a:solidFill>
                  <a:schemeClr val="tx1"/>
                </a:solidFill>
              </a:rPr>
              <a:t>prüfen</a:t>
            </a:r>
            <a:endParaRPr lang="el-GR" dirty="0">
              <a:solidFill>
                <a:schemeClr val="tx1"/>
              </a:solidFill>
            </a:endParaRPr>
          </a:p>
        </p:txBody>
      </p:sp>
      <p:cxnSp>
        <p:nvCxnSpPr>
          <p:cNvPr id="26" name="25 - Γωνιακή σύνδεση"/>
          <p:cNvCxnSpPr/>
          <p:nvPr/>
        </p:nvCxnSpPr>
        <p:spPr>
          <a:xfrm rot="5400000">
            <a:off x="2571736" y="5357826"/>
            <a:ext cx="714380" cy="571504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- Γωνιακή σύνδεση"/>
          <p:cNvCxnSpPr/>
          <p:nvPr/>
        </p:nvCxnSpPr>
        <p:spPr>
          <a:xfrm rot="16200000" flipH="1">
            <a:off x="3143240" y="5357826"/>
            <a:ext cx="714380" cy="571504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- Στρογγυλεμένο ορθογώνιο"/>
          <p:cNvSpPr/>
          <p:nvPr/>
        </p:nvSpPr>
        <p:spPr>
          <a:xfrm>
            <a:off x="1714480" y="6000768"/>
            <a:ext cx="1643074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Design Fehler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1" name="30 - Στρογγυλεμένο ορθογώνιο"/>
          <p:cNvSpPr/>
          <p:nvPr/>
        </p:nvSpPr>
        <p:spPr>
          <a:xfrm>
            <a:off x="3428992" y="6000768"/>
            <a:ext cx="2286016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Vorherige Baugruppe defekt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3" name="32 - Στρογγυλεμένο ορθογώνιο"/>
          <p:cNvSpPr/>
          <p:nvPr/>
        </p:nvSpPr>
        <p:spPr>
          <a:xfrm>
            <a:off x="5786446" y="5572140"/>
            <a:ext cx="2214578" cy="1071570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Fehlerhaftes Bauteil austauschen</a:t>
            </a:r>
            <a:endParaRPr lang="el-GR" dirty="0">
              <a:solidFill>
                <a:schemeClr val="tx1"/>
              </a:solidFill>
            </a:endParaRPr>
          </a:p>
        </p:txBody>
      </p:sp>
      <p:cxnSp>
        <p:nvCxnSpPr>
          <p:cNvPr id="38" name="37 - Ευθεία γραμμή σύνδεσης"/>
          <p:cNvCxnSpPr/>
          <p:nvPr/>
        </p:nvCxnSpPr>
        <p:spPr>
          <a:xfrm>
            <a:off x="6072198" y="5072074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- Ευθεία γραμμή σύνδεσης"/>
          <p:cNvCxnSpPr/>
          <p:nvPr/>
        </p:nvCxnSpPr>
        <p:spPr>
          <a:xfrm>
            <a:off x="6072198" y="2500306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- Ευθεία γραμμή σύνδεσης"/>
          <p:cNvCxnSpPr/>
          <p:nvPr/>
        </p:nvCxnSpPr>
        <p:spPr>
          <a:xfrm>
            <a:off x="6072198" y="3143248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- Ευθεία γραμμή σύνδεσης"/>
          <p:cNvCxnSpPr/>
          <p:nvPr/>
        </p:nvCxnSpPr>
        <p:spPr>
          <a:xfrm>
            <a:off x="6072198" y="3786190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- Ευθεία γραμμή σύνδεσης"/>
          <p:cNvCxnSpPr/>
          <p:nvPr/>
        </p:nvCxnSpPr>
        <p:spPr>
          <a:xfrm>
            <a:off x="6072198" y="4429132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- Ευθεία γραμμή σύνδεσης"/>
          <p:cNvCxnSpPr/>
          <p:nvPr/>
        </p:nvCxnSpPr>
        <p:spPr>
          <a:xfrm>
            <a:off x="6072198" y="1857364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- Ευθεία γραμμή σύνδεσης"/>
          <p:cNvCxnSpPr>
            <a:endCxn id="33" idx="0"/>
          </p:cNvCxnSpPr>
          <p:nvPr/>
        </p:nvCxnSpPr>
        <p:spPr>
          <a:xfrm rot="5400000">
            <a:off x="5055003" y="3696891"/>
            <a:ext cx="3713981" cy="365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74 - Καμπύλο δεξιό βέλος"/>
          <p:cNvSpPr/>
          <p:nvPr/>
        </p:nvSpPr>
        <p:spPr>
          <a:xfrm>
            <a:off x="1857356" y="1785926"/>
            <a:ext cx="714380" cy="928694"/>
          </a:xfrm>
          <a:prstGeom prst="curved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76" name="75 - TextBox"/>
          <p:cNvSpPr txBox="1"/>
          <p:nvPr/>
        </p:nvSpPr>
        <p:spPr>
          <a:xfrm>
            <a:off x="357158" y="2000240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Kein Fehler</a:t>
            </a:r>
            <a:endParaRPr lang="el-GR" dirty="0"/>
          </a:p>
        </p:txBody>
      </p:sp>
      <p:sp>
        <p:nvSpPr>
          <p:cNvPr id="77" name="76 - TextBox"/>
          <p:cNvSpPr txBox="1"/>
          <p:nvPr/>
        </p:nvSpPr>
        <p:spPr>
          <a:xfrm>
            <a:off x="6357950" y="1357298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Fehler</a:t>
            </a:r>
            <a:endParaRPr lang="el-GR" dirty="0"/>
          </a:p>
        </p:txBody>
      </p:sp>
      <p:sp>
        <p:nvSpPr>
          <p:cNvPr id="78" name="77 - TextBox"/>
          <p:cNvSpPr txBox="1"/>
          <p:nvPr/>
        </p:nvSpPr>
        <p:spPr>
          <a:xfrm>
            <a:off x="7072331" y="1714488"/>
            <a:ext cx="461665" cy="107978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de-DE" dirty="0" smtClean="0"/>
              <a:t>gefunden</a:t>
            </a:r>
            <a:endParaRPr lang="el-GR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Funktioniert</a:t>
            </a:r>
            <a:r>
              <a:rPr lang="en-US" dirty="0" smtClean="0"/>
              <a:t> die SFS?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Sichtkontrolle:</a:t>
            </a:r>
            <a:endParaRPr lang="el-GR" dirty="0"/>
          </a:p>
        </p:txBody>
      </p:sp>
      <p:pic>
        <p:nvPicPr>
          <p:cNvPr id="2050" name="Picture 2" descr="C:\Users\user\Desktop\schlechte_loetstell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571744"/>
            <a:ext cx="3647898" cy="2571768"/>
          </a:xfrm>
          <a:prstGeom prst="rect">
            <a:avLst/>
          </a:prstGeom>
          <a:noFill/>
        </p:spPr>
      </p:pic>
      <p:pic>
        <p:nvPicPr>
          <p:cNvPr id="2051" name="Picture 3" descr="C:\Users\user\Desktop\elko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3500462" cy="454524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Funktioniert</a:t>
            </a:r>
            <a:r>
              <a:rPr lang="en-US" dirty="0" smtClean="0"/>
              <a:t> die SFS?</a:t>
            </a:r>
            <a:endParaRPr lang="el-GR" dirty="0"/>
          </a:p>
        </p:txBody>
      </p:sp>
      <p:sp>
        <p:nvSpPr>
          <p:cNvPr id="4" name="3 - Ορθογώνιο"/>
          <p:cNvSpPr/>
          <p:nvPr/>
        </p:nvSpPr>
        <p:spPr>
          <a:xfrm>
            <a:off x="2571736" y="1714488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Sichtkontrolle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3" name="12 - Βέλος προς τα κάτω"/>
          <p:cNvSpPr/>
          <p:nvPr/>
        </p:nvSpPr>
        <p:spPr>
          <a:xfrm>
            <a:off x="4143372" y="2071678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15 - Βέλος προς τα κάτω"/>
          <p:cNvSpPr/>
          <p:nvPr/>
        </p:nvSpPr>
        <p:spPr>
          <a:xfrm>
            <a:off x="4143372" y="2714620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16 - Βέλος προς τα κάτω"/>
          <p:cNvSpPr/>
          <p:nvPr/>
        </p:nvSpPr>
        <p:spPr>
          <a:xfrm>
            <a:off x="4143372" y="3357562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17 - Βέλος προς τα κάτω"/>
          <p:cNvSpPr/>
          <p:nvPr/>
        </p:nvSpPr>
        <p:spPr>
          <a:xfrm>
            <a:off x="4143372" y="4000504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18 - Βέλος προς τα κάτω"/>
          <p:cNvSpPr/>
          <p:nvPr/>
        </p:nvSpPr>
        <p:spPr>
          <a:xfrm>
            <a:off x="4143372" y="4643446"/>
            <a:ext cx="28575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19 - Ορθογώνιο"/>
          <p:cNvSpPr/>
          <p:nvPr/>
        </p:nvSpPr>
        <p:spPr>
          <a:xfrm>
            <a:off x="2571736" y="2357430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Spannungsversorgung</a:t>
            </a:r>
            <a:r>
              <a:rPr lang="en-US" dirty="0" smtClean="0">
                <a:solidFill>
                  <a:schemeClr val="tx1"/>
                </a:solidFill>
              </a:rPr>
              <a:t> pr</a:t>
            </a:r>
            <a:r>
              <a:rPr lang="de-DE" dirty="0" err="1" smtClean="0">
                <a:solidFill>
                  <a:schemeClr val="tx1"/>
                </a:solidFill>
              </a:rPr>
              <a:t>üfen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1" name="20 - Ορθογώνιο"/>
          <p:cNvSpPr/>
          <p:nvPr/>
        </p:nvSpPr>
        <p:spPr>
          <a:xfrm>
            <a:off x="2571736" y="3000372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Signalfluss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messen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2" name="21 - Ορθογώνιο"/>
          <p:cNvSpPr/>
          <p:nvPr/>
        </p:nvSpPr>
        <p:spPr>
          <a:xfrm>
            <a:off x="2571736" y="3643314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Bauelemente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prüfen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3" name="22 - Ορθογώνιο"/>
          <p:cNvSpPr/>
          <p:nvPr/>
        </p:nvSpPr>
        <p:spPr>
          <a:xfrm>
            <a:off x="2571736" y="4286256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Bauelementenwerte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prüfen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4" name="23 - Ορθογώνιο"/>
          <p:cNvSpPr/>
          <p:nvPr/>
        </p:nvSpPr>
        <p:spPr>
          <a:xfrm>
            <a:off x="2571736" y="4929198"/>
            <a:ext cx="350046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ICs </a:t>
            </a:r>
            <a:r>
              <a:rPr lang="en-US" dirty="0" err="1" smtClean="0">
                <a:solidFill>
                  <a:schemeClr val="tx1"/>
                </a:solidFill>
              </a:rPr>
              <a:t>prüfen</a:t>
            </a:r>
            <a:endParaRPr lang="el-GR" dirty="0">
              <a:solidFill>
                <a:schemeClr val="tx1"/>
              </a:solidFill>
            </a:endParaRPr>
          </a:p>
        </p:txBody>
      </p:sp>
      <p:cxnSp>
        <p:nvCxnSpPr>
          <p:cNvPr id="26" name="25 - Γωνιακή σύνδεση"/>
          <p:cNvCxnSpPr/>
          <p:nvPr/>
        </p:nvCxnSpPr>
        <p:spPr>
          <a:xfrm rot="5400000">
            <a:off x="2571736" y="5357826"/>
            <a:ext cx="714380" cy="571504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- Γωνιακή σύνδεση"/>
          <p:cNvCxnSpPr/>
          <p:nvPr/>
        </p:nvCxnSpPr>
        <p:spPr>
          <a:xfrm rot="16200000" flipH="1">
            <a:off x="3143240" y="5357826"/>
            <a:ext cx="714380" cy="571504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- Στρογγυλεμένο ορθογώνιο"/>
          <p:cNvSpPr/>
          <p:nvPr/>
        </p:nvSpPr>
        <p:spPr>
          <a:xfrm>
            <a:off x="1714480" y="6000768"/>
            <a:ext cx="1643074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Design Fehler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1" name="30 - Στρογγυλεμένο ορθογώνιο"/>
          <p:cNvSpPr/>
          <p:nvPr/>
        </p:nvSpPr>
        <p:spPr>
          <a:xfrm>
            <a:off x="3428992" y="6000768"/>
            <a:ext cx="2286016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Vorherige Baugruppe defekt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3" name="32 - Στρογγυλεμένο ορθογώνιο"/>
          <p:cNvSpPr/>
          <p:nvPr/>
        </p:nvSpPr>
        <p:spPr>
          <a:xfrm>
            <a:off x="5786446" y="5572140"/>
            <a:ext cx="2214578" cy="1071570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Fehlerhaftes Bauteil austauschen</a:t>
            </a:r>
            <a:endParaRPr lang="el-GR" dirty="0">
              <a:solidFill>
                <a:schemeClr val="tx1"/>
              </a:solidFill>
            </a:endParaRPr>
          </a:p>
        </p:txBody>
      </p:sp>
      <p:cxnSp>
        <p:nvCxnSpPr>
          <p:cNvPr id="38" name="37 - Ευθεία γραμμή σύνδεσης"/>
          <p:cNvCxnSpPr/>
          <p:nvPr/>
        </p:nvCxnSpPr>
        <p:spPr>
          <a:xfrm>
            <a:off x="6072198" y="5072074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- Ευθεία γραμμή σύνδεσης"/>
          <p:cNvCxnSpPr/>
          <p:nvPr/>
        </p:nvCxnSpPr>
        <p:spPr>
          <a:xfrm>
            <a:off x="6072198" y="2500306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- Ευθεία γραμμή σύνδεσης"/>
          <p:cNvCxnSpPr/>
          <p:nvPr/>
        </p:nvCxnSpPr>
        <p:spPr>
          <a:xfrm>
            <a:off x="6072198" y="3143248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- Ευθεία γραμμή σύνδεσης"/>
          <p:cNvCxnSpPr/>
          <p:nvPr/>
        </p:nvCxnSpPr>
        <p:spPr>
          <a:xfrm>
            <a:off x="6072198" y="3786190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- Ευθεία γραμμή σύνδεσης"/>
          <p:cNvCxnSpPr/>
          <p:nvPr/>
        </p:nvCxnSpPr>
        <p:spPr>
          <a:xfrm>
            <a:off x="6072198" y="4429132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- Ευθεία γραμμή σύνδεσης"/>
          <p:cNvCxnSpPr/>
          <p:nvPr/>
        </p:nvCxnSpPr>
        <p:spPr>
          <a:xfrm>
            <a:off x="6072198" y="1857364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- Ευθεία γραμμή σύνδεσης"/>
          <p:cNvCxnSpPr>
            <a:endCxn id="33" idx="0"/>
          </p:cNvCxnSpPr>
          <p:nvPr/>
        </p:nvCxnSpPr>
        <p:spPr>
          <a:xfrm rot="5400000">
            <a:off x="5055003" y="3696891"/>
            <a:ext cx="3713981" cy="365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74 - Καμπύλο δεξιό βέλος"/>
          <p:cNvSpPr/>
          <p:nvPr/>
        </p:nvSpPr>
        <p:spPr>
          <a:xfrm>
            <a:off x="1857356" y="1785926"/>
            <a:ext cx="714380" cy="928694"/>
          </a:xfrm>
          <a:prstGeom prst="curved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76" name="75 - TextBox"/>
          <p:cNvSpPr txBox="1"/>
          <p:nvPr/>
        </p:nvSpPr>
        <p:spPr>
          <a:xfrm>
            <a:off x="357158" y="2000240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Kein Fehler</a:t>
            </a:r>
            <a:endParaRPr lang="el-GR" dirty="0"/>
          </a:p>
        </p:txBody>
      </p:sp>
      <p:sp>
        <p:nvSpPr>
          <p:cNvPr id="77" name="76 - TextBox"/>
          <p:cNvSpPr txBox="1"/>
          <p:nvPr/>
        </p:nvSpPr>
        <p:spPr>
          <a:xfrm>
            <a:off x="6357950" y="1357298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Fehler</a:t>
            </a:r>
            <a:endParaRPr lang="el-GR" dirty="0"/>
          </a:p>
        </p:txBody>
      </p:sp>
      <p:sp>
        <p:nvSpPr>
          <p:cNvPr id="78" name="77 - TextBox"/>
          <p:cNvSpPr txBox="1"/>
          <p:nvPr/>
        </p:nvSpPr>
        <p:spPr>
          <a:xfrm>
            <a:off x="7072331" y="1714488"/>
            <a:ext cx="461665" cy="107978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de-DE" dirty="0" smtClean="0"/>
              <a:t>gefunden</a:t>
            </a:r>
            <a:endParaRPr lang="el-G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Funktioniert</a:t>
            </a:r>
            <a:r>
              <a:rPr lang="en-US" dirty="0" smtClean="0"/>
              <a:t> die SFS?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Bauelemente prüfen:</a:t>
            </a:r>
            <a:endParaRPr lang="el-GR" dirty="0"/>
          </a:p>
        </p:txBody>
      </p:sp>
      <p:pic>
        <p:nvPicPr>
          <p:cNvPr id="4098" name="Picture 2" descr="C:\Users\user\Desktop\diod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500306"/>
            <a:ext cx="4536777" cy="2143140"/>
          </a:xfrm>
          <a:prstGeom prst="rect">
            <a:avLst/>
          </a:prstGeom>
          <a:noFill/>
        </p:spPr>
      </p:pic>
      <p:pic>
        <p:nvPicPr>
          <p:cNvPr id="4099" name="Picture 3" descr="C:\Users\user\Desktop\elc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000240"/>
            <a:ext cx="2994048" cy="29940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Προεξοχή">
  <a:themeElements>
    <a:clrScheme name="Προεξοχή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Προεξοχή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Προεξοχή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375</TotalTime>
  <Words>265</Words>
  <PresentationFormat>Προβολή στην οθόνη (4:3)</PresentationFormat>
  <Paragraphs>105</Paragraphs>
  <Slides>15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16" baseType="lpstr">
      <vt:lpstr>Προεξοχή</vt:lpstr>
      <vt:lpstr>Systematische Fehlersuche</vt:lpstr>
      <vt:lpstr>Warum braucht man die SFS?</vt:lpstr>
      <vt:lpstr>Wie Funktioniert die SFS?</vt:lpstr>
      <vt:lpstr>Wie Funktioniert die SFS?</vt:lpstr>
      <vt:lpstr>Wie Funktioniert die SFS?</vt:lpstr>
      <vt:lpstr>Wie Funktioniert die SFS?</vt:lpstr>
      <vt:lpstr>Wie Funktioniert die SFS?</vt:lpstr>
      <vt:lpstr>Wie Funktioniert die SFS?</vt:lpstr>
      <vt:lpstr>Wie Funktioniert die SFS?</vt:lpstr>
      <vt:lpstr>Wie Funktioniert die SFS?</vt:lpstr>
      <vt:lpstr>Wie Funktioniert die SFS?</vt:lpstr>
      <vt:lpstr>Wie Funktioniert die SFS?</vt:lpstr>
      <vt:lpstr>Häufigste Fehler</vt:lpstr>
      <vt:lpstr>Quellen</vt:lpstr>
      <vt:lpstr>Vielen Dank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Systematische Fehlersuche</dc:title>
  <dc:creator>user</dc:creator>
  <cp:lastModifiedBy>user</cp:lastModifiedBy>
  <cp:revision>34</cp:revision>
  <dcterms:created xsi:type="dcterms:W3CDTF">2017-05-11T17:40:35Z</dcterms:created>
  <dcterms:modified xsi:type="dcterms:W3CDTF">2017-05-22T20:21:14Z</dcterms:modified>
</cp:coreProperties>
</file>